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Override1.xml" ContentType="application/vnd.openxmlformats-officedocument.themeOverrid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theme/themeOverride2.xml" ContentType="application/vnd.openxmlformats-officedocument.themeOverride+xml"/>
  <Override PartName="/ppt/notesSlides/notesSlide3.xml" ContentType="application/vnd.openxmlformats-officedocument.presentationml.notesSlide+xml"/>
  <Override PartName="/ppt/theme/themeOverride3.xml" ContentType="application/vnd.openxmlformats-officedocument.themeOverride+xml"/>
  <Override PartName="/ppt/notesSlides/notesSlide4.xml" ContentType="application/vnd.openxmlformats-officedocument.presentationml.notesSlide+xml"/>
  <Override PartName="/ppt/theme/themeOverride4.xml" ContentType="application/vnd.openxmlformats-officedocument.themeOverride+xml"/>
  <Override PartName="/ppt/notesSlides/notesSlide5.xml" ContentType="application/vnd.openxmlformats-officedocument.presentationml.notesSlide+xml"/>
  <Override PartName="/ppt/theme/themeOverride5.xml" ContentType="application/vnd.openxmlformats-officedocument.themeOverride+xml"/>
  <Override PartName="/ppt/notesSlides/notesSlide6.xml" ContentType="application/vnd.openxmlformats-officedocument.presentationml.notesSlide+xml"/>
  <Override PartName="/ppt/theme/themeOverride6.xml" ContentType="application/vnd.openxmlformats-officedocument.themeOverride+xml"/>
  <Override PartName="/ppt/notesSlides/notesSlide7.xml" ContentType="application/vnd.openxmlformats-officedocument.presentationml.notesSlide+xml"/>
  <Override PartName="/ppt/theme/themeOverride7.xml" ContentType="application/vnd.openxmlformats-officedocument.themeOverride+xml"/>
  <Override PartName="/ppt/notesSlides/notesSlide8.xml" ContentType="application/vnd.openxmlformats-officedocument.presentationml.notesSlide+xml"/>
  <Override PartName="/ppt/theme/themeOverride8.xml" ContentType="application/vnd.openxmlformats-officedocument.themeOverride+xml"/>
  <Override PartName="/ppt/notesSlides/notesSlide9.xml" ContentType="application/vnd.openxmlformats-officedocument.presentationml.notesSlide+xml"/>
  <Override PartName="/ppt/theme/themeOverride9.xml" ContentType="application/vnd.openxmlformats-officedocument.themeOverride+xml"/>
  <Override PartName="/ppt/notesSlides/notesSlide10.xml" ContentType="application/vnd.openxmlformats-officedocument.presentationml.notesSlide+xml"/>
  <Override PartName="/ppt/theme/themeOverride10.xml" ContentType="application/vnd.openxmlformats-officedocument.themeOverride+xml"/>
  <Override PartName="/ppt/notesSlides/notesSlide11.xml" ContentType="application/vnd.openxmlformats-officedocument.presentationml.notesSlide+xml"/>
  <Override PartName="/ppt/theme/themeOverride11.xml" ContentType="application/vnd.openxmlformats-officedocument.themeOverride+xml"/>
  <Override PartName="/ppt/notesSlides/notesSlide1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77" r:id="rId2"/>
    <p:sldId id="388" r:id="rId3"/>
    <p:sldId id="382" r:id="rId4"/>
    <p:sldId id="383" r:id="rId5"/>
    <p:sldId id="384" r:id="rId6"/>
    <p:sldId id="385" r:id="rId7"/>
    <p:sldId id="389" r:id="rId8"/>
    <p:sldId id="391" r:id="rId9"/>
    <p:sldId id="390" r:id="rId10"/>
    <p:sldId id="386" r:id="rId11"/>
    <p:sldId id="392" r:id="rId12"/>
    <p:sldId id="393" r:id="rId13"/>
  </p:sldIdLst>
  <p:sldSz cx="12192000" cy="6858000"/>
  <p:notesSz cx="6858000" cy="994727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5B48E"/>
    <a:srgbClr val="FE4203"/>
    <a:srgbClr val="F86F38"/>
    <a:srgbClr val="065889"/>
    <a:srgbClr val="44546A"/>
    <a:srgbClr val="A5A5A5"/>
    <a:srgbClr val="767171"/>
    <a:srgbClr val="FDD6C7"/>
    <a:srgbClr val="CEFEF4"/>
    <a:srgbClr val="F9502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95" autoAdjust="0"/>
    <p:restoredTop sz="94707" autoAdjust="0"/>
  </p:normalViewPr>
  <p:slideViewPr>
    <p:cSldViewPr snapToGrid="0">
      <p:cViewPr varScale="1">
        <p:scale>
          <a:sx n="106" d="100"/>
          <a:sy n="106" d="100"/>
        </p:scale>
        <p:origin x="708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3822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996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5010" y="0"/>
            <a:ext cx="2971800" cy="4996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15D03DA-D88D-4728-8D77-5B7EF3DCF6B0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444500" y="1243013"/>
            <a:ext cx="5969000" cy="33575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787129"/>
            <a:ext cx="5486400" cy="39167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9447610"/>
            <a:ext cx="2971800" cy="4996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5010" y="9447610"/>
            <a:ext cx="2971800" cy="49966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900DDE2-3D17-4085-A182-EFAF4A4761FC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994007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ctr"/>
            <a:r>
              <a:rPr lang="ru-RU" dirty="0" smtClean="0"/>
              <a:t>Уважаемые коллеги!</a:t>
            </a:r>
          </a:p>
          <a:p>
            <a:pPr algn="ctr"/>
            <a:endParaRPr lang="ru-RU" dirty="0"/>
          </a:p>
          <a:p>
            <a:pPr algn="just"/>
            <a:r>
              <a:rPr lang="ru-RU" dirty="0" smtClean="0"/>
              <a:t>Позади дополнительный этап ГИА. Итоги основного периода ЕГЭ мы обсудили на предыдущих совещаниях. </a:t>
            </a:r>
          </a:p>
          <a:p>
            <a:pPr algn="just"/>
            <a:r>
              <a:rPr lang="ru-RU" dirty="0" smtClean="0"/>
              <a:t>Сегодня я познакомлю вас с результатами ОГЭ в основной и дополнительный период и результатами ЕГЭ сентябрьского периода. </a:t>
            </a:r>
          </a:p>
          <a:p>
            <a:pPr algn="just"/>
            <a:r>
              <a:rPr lang="ru-RU" dirty="0" smtClean="0"/>
              <a:t>Кратко проанализируем результаты совместной работы по выполнению поручения Рособрнадзора: приблизить качество организации ОГЭ к ЕГЭ, повысить объективность проведения ГИА-9.</a:t>
            </a:r>
          </a:p>
          <a:p>
            <a:pPr algn="just"/>
            <a:r>
              <a:rPr lang="ru-RU" dirty="0" smtClean="0"/>
              <a:t>Статистические сборники с итогами ОГЭ и ЕГЭ размещены в закрытом доступе на сайте ЦОКО для использования в работе. Кроме того, там же опубликован содержательный анализ ЕГЭ по предметам.</a:t>
            </a:r>
          </a:p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9370315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9168135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1748014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b="1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94614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40559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01185673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7604833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020750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5061277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>
                <a:solidFill>
                  <a:prstClr val="black"/>
                </a:solidFill>
              </a:rPr>
              <a:pPr/>
              <a:t>7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38018156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>
                <a:solidFill>
                  <a:prstClr val="black"/>
                </a:solidFill>
              </a:rPr>
              <a:pPr/>
              <a:t>8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86036351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algn="just"/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900DDE2-3D17-4085-A182-EFAF4A4761FC}" type="slidenum">
              <a:rPr lang="ru-RU" smtClean="0">
                <a:solidFill>
                  <a:prstClr val="black"/>
                </a:solidFill>
              </a:rPr>
              <a:pPr/>
              <a:t>9</a:t>
            </a:fld>
            <a:endParaRPr lang="ru-RU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7848710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468565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77616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56935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33537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087778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5193068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37908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77472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68482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6136122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ADD79D2-5EB5-4951-AA63-CF4DE75C4462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805323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ADD79D2-5EB5-4951-AA63-CF4DE75C4462}" type="datetimeFigureOut">
              <a:rPr lang="ru-RU" smtClean="0"/>
              <a:t>16.11.2020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5B4F27F-A05B-41E0-8537-F3EC8DCD0DB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0892480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themeOverride" Target="../theme/themeOverride1.xml"/><Relationship Id="rId5" Type="http://schemas.openxmlformats.org/officeDocument/2006/relationships/image" Target="../media/image2.png"/><Relationship Id="rId4" Type="http://schemas.openxmlformats.org/officeDocument/2006/relationships/image" Target="../media/image1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0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9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1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0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2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1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3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4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5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6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7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8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9.xml"/><Relationship Id="rId2" Type="http://schemas.openxmlformats.org/officeDocument/2006/relationships/slideLayout" Target="../slideLayouts/slideLayout2.xml"/><Relationship Id="rId1" Type="http://schemas.openxmlformats.org/officeDocument/2006/relationships/themeOverride" Target="../theme/themeOverr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3" name="Заголовок 1"/>
          <p:cNvSpPr>
            <a:spLocks noGrp="1"/>
          </p:cNvSpPr>
          <p:nvPr>
            <p:ph type="ctrTitle"/>
          </p:nvPr>
        </p:nvSpPr>
        <p:spPr>
          <a:xfrm>
            <a:off x="4421756" y="3157590"/>
            <a:ext cx="7502390" cy="953985"/>
          </a:xfrm>
        </p:spPr>
        <p:txBody>
          <a:bodyPr>
            <a:normAutofit/>
          </a:bodyPr>
          <a:lstStyle/>
          <a:p>
            <a:pPr eaLnBrk="1" hangingPunct="1">
              <a:lnSpc>
                <a:spcPct val="100000"/>
              </a:lnSpc>
              <a:spcAft>
                <a:spcPts val="600"/>
              </a:spcAft>
            </a:pPr>
            <a:r>
              <a:rPr lang="ru-RU" altLang="ru-RU" sz="2800" b="1" dirty="0" smtClean="0">
                <a:solidFill>
                  <a:srgbClr val="065889"/>
                </a:solidFill>
                <a:latin typeface="+mn-lt"/>
                <a:cs typeface="Times New Roman" panose="02020603050405020304" pitchFamily="18" charset="0"/>
              </a:rPr>
              <a:t>О подготовке к проведению итогового сочинения (изложения) 2 декабря 2020 г.</a:t>
            </a:r>
          </a:p>
        </p:txBody>
      </p:sp>
      <p:sp>
        <p:nvSpPr>
          <p:cNvPr id="14340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831398" y="510524"/>
            <a:ext cx="9144000" cy="768350"/>
          </a:xfrm>
        </p:spPr>
        <p:txBody>
          <a:bodyPr/>
          <a:lstStyle/>
          <a:p>
            <a:pPr eaLnBrk="1" hangingPunct="1"/>
            <a:r>
              <a:rPr lang="ru-RU" altLang="ru-RU" b="1" dirty="0" smtClean="0">
                <a:solidFill>
                  <a:srgbClr val="065889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Министерство образования, науки и молодежной политики Краснодарского края</a:t>
            </a:r>
          </a:p>
        </p:txBody>
      </p:sp>
      <p:pic>
        <p:nvPicPr>
          <p:cNvPr id="12" name="Picture 2" descr="D:\Foto\Логотипы\Логотип МОН_бел400x.pn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276225" y="265113"/>
            <a:ext cx="1435100" cy="1435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/>
        </p:spPr>
      </p:pic>
      <p:pic>
        <p:nvPicPr>
          <p:cNvPr id="6" name="Picture 2" descr="Край_чистый_"/>
          <p:cNvPicPr>
            <a:picLocks noChangeAspect="1" noChangeArrowheads="1"/>
          </p:cNvPicPr>
          <p:nvPr/>
        </p:nvPicPr>
        <p:blipFill>
          <a:blip r:embed="rId5" cstate="print">
            <a:duotone>
              <a:prstClr val="black"/>
              <a:schemeClr val="accent1">
                <a:tint val="45000"/>
                <a:satMod val="400000"/>
              </a:schemeClr>
            </a:duotone>
          </a:blip>
          <a:srcRect/>
          <a:stretch>
            <a:fillRect/>
          </a:stretch>
        </p:blipFill>
        <p:spPr bwMode="auto">
          <a:xfrm>
            <a:off x="256580" y="2198030"/>
            <a:ext cx="4653195" cy="4255837"/>
          </a:xfrm>
          <a:prstGeom prst="rect">
            <a:avLst/>
          </a:prstGeom>
          <a:noFill/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pic>
      <p:sp>
        <p:nvSpPr>
          <p:cNvPr id="2" name="TextBox 1"/>
          <p:cNvSpPr txBox="1"/>
          <p:nvPr/>
        </p:nvSpPr>
        <p:spPr>
          <a:xfrm>
            <a:off x="630433" y="6253812"/>
            <a:ext cx="255170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1990" b="1" dirty="0" smtClean="0">
                <a:solidFill>
                  <a:srgbClr val="065889"/>
                </a:solidFill>
              </a:rPr>
              <a:t>18.</a:t>
            </a:r>
            <a:r>
              <a:rPr lang="en-US" sz="1990" b="1" dirty="0" smtClean="0">
                <a:solidFill>
                  <a:srgbClr val="065889"/>
                </a:solidFill>
              </a:rPr>
              <a:t>1</a:t>
            </a:r>
            <a:r>
              <a:rPr lang="ru-RU" sz="1990" b="1" dirty="0" smtClean="0">
                <a:solidFill>
                  <a:srgbClr val="065889"/>
                </a:solidFill>
              </a:rPr>
              <a:t>1.2020</a:t>
            </a:r>
            <a:endParaRPr lang="ru-RU" sz="1990" b="1" dirty="0">
              <a:solidFill>
                <a:srgbClr val="06588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105406" y="5899869"/>
            <a:ext cx="691733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000" b="1" dirty="0" err="1" smtClean="0">
                <a:solidFill>
                  <a:srgbClr val="065889"/>
                </a:solidFill>
              </a:rPr>
              <a:t>Гардымова</a:t>
            </a:r>
            <a:r>
              <a:rPr lang="ru-RU" sz="2000" b="1" dirty="0" smtClean="0">
                <a:solidFill>
                  <a:srgbClr val="065889"/>
                </a:solidFill>
              </a:rPr>
              <a:t> </a:t>
            </a:r>
            <a:r>
              <a:rPr lang="ru-RU" sz="2000" b="1" dirty="0" err="1" smtClean="0">
                <a:solidFill>
                  <a:srgbClr val="065889"/>
                </a:solidFill>
              </a:rPr>
              <a:t>Руженна</a:t>
            </a:r>
            <a:r>
              <a:rPr lang="ru-RU" sz="2000" b="1" dirty="0" smtClean="0">
                <a:solidFill>
                  <a:srgbClr val="065889"/>
                </a:solidFill>
              </a:rPr>
              <a:t> Анатольевна, </a:t>
            </a:r>
          </a:p>
          <a:p>
            <a:r>
              <a:rPr lang="ru-RU" sz="2000" b="1" dirty="0">
                <a:solidFill>
                  <a:srgbClr val="065889"/>
                </a:solidFill>
              </a:rPr>
              <a:t>н</a:t>
            </a:r>
            <a:r>
              <a:rPr lang="ru-RU" sz="2000" b="1" dirty="0" smtClean="0">
                <a:solidFill>
                  <a:srgbClr val="065889"/>
                </a:solidFill>
              </a:rPr>
              <a:t>ачальник отдела государственной итоговой аттестации</a:t>
            </a:r>
            <a:endParaRPr lang="ru-RU" sz="2000" b="1" dirty="0">
              <a:solidFill>
                <a:srgbClr val="065889"/>
              </a:solidFill>
            </a:endParaRPr>
          </a:p>
        </p:txBody>
      </p:sp>
      <p:grpSp>
        <p:nvGrpSpPr>
          <p:cNvPr id="11" name="Группа 10"/>
          <p:cNvGrpSpPr/>
          <p:nvPr/>
        </p:nvGrpSpPr>
        <p:grpSpPr>
          <a:xfrm flipV="1">
            <a:off x="0" y="1898806"/>
            <a:ext cx="8164512" cy="99169"/>
            <a:chOff x="1" y="4450235"/>
            <a:chExt cx="15983746" cy="135580"/>
          </a:xfrm>
        </p:grpSpPr>
        <p:sp>
          <p:nvSpPr>
            <p:cNvPr id="13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4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5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6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grpSp>
        <p:nvGrpSpPr>
          <p:cNvPr id="17" name="Группа 16"/>
          <p:cNvGrpSpPr/>
          <p:nvPr/>
        </p:nvGrpSpPr>
        <p:grpSpPr>
          <a:xfrm flipH="1" flipV="1">
            <a:off x="5661890" y="5708124"/>
            <a:ext cx="6360849" cy="92311"/>
            <a:chOff x="1" y="4450235"/>
            <a:chExt cx="15983746" cy="135580"/>
          </a:xfrm>
        </p:grpSpPr>
        <p:sp>
          <p:nvSpPr>
            <p:cNvPr id="18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19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0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1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</p:spTree>
    <p:extLst>
      <p:ext uri="{BB962C8B-B14F-4D97-AF65-F5344CB8AC3E}">
        <p14:creationId xmlns:p14="http://schemas.microsoft.com/office/powerpoint/2010/main" val="90517829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 flipV="1">
            <a:off x="0" y="910014"/>
            <a:ext cx="8164512" cy="99169"/>
            <a:chOff x="1" y="4450235"/>
            <a:chExt cx="15983746" cy="135580"/>
          </a:xfrm>
        </p:grpSpPr>
        <p:sp>
          <p:nvSpPr>
            <p:cNvPr id="24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5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6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7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399164" y="1416315"/>
            <a:ext cx="1139340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определить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место (места) проверки на муниципальном уровне (1 из 3-х вариантов);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создать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комиссию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по проведению итогового сочинения (изложения) в 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ОО;</a:t>
            </a:r>
            <a:endParaRPr lang="ru-RU" sz="3200" dirty="0">
              <a:solidFill>
                <a:schemeClr val="accent1">
                  <a:lumMod val="75000"/>
                </a:schemeClr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создать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 комиссию по проверке и оцениванию итогового сочинения (изложения);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организовать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 подготовку экспертов на муниципальном уровне;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назначить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 лицо (лица), ответственное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за организацию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проверки и оценивания итогового сочинения (изложения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);</a:t>
            </a:r>
          </a:p>
        </p:txBody>
      </p:sp>
      <p:sp>
        <p:nvSpPr>
          <p:cNvPr id="9" name="Прямоугольник 8"/>
          <p:cNvSpPr/>
          <p:nvPr/>
        </p:nvSpPr>
        <p:spPr>
          <a:xfrm>
            <a:off x="673945" y="127889"/>
            <a:ext cx="10143247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600" b="1" dirty="0" smtClean="0">
                <a:solidFill>
                  <a:srgbClr val="FE4203"/>
                </a:solidFill>
              </a:rPr>
              <a:t>Задачи </a:t>
            </a:r>
            <a:r>
              <a:rPr lang="ru-RU" sz="3600" b="1" dirty="0" smtClean="0">
                <a:solidFill>
                  <a:srgbClr val="FE4203"/>
                </a:solidFill>
              </a:rPr>
              <a:t>МОУО </a:t>
            </a:r>
            <a:r>
              <a:rPr lang="ru-RU" sz="3600" b="1" dirty="0" smtClean="0">
                <a:solidFill>
                  <a:srgbClr val="FE4203"/>
                </a:solidFill>
              </a:rPr>
              <a:t>:</a:t>
            </a:r>
            <a:endParaRPr lang="ru-RU" sz="3600" b="1" dirty="0">
              <a:solidFill>
                <a:srgbClr val="FE42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33233274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 flipV="1">
            <a:off x="0" y="910014"/>
            <a:ext cx="8164512" cy="99169"/>
            <a:chOff x="1" y="4450235"/>
            <a:chExt cx="15983746" cy="135580"/>
          </a:xfrm>
        </p:grpSpPr>
        <p:sp>
          <p:nvSpPr>
            <p:cNvPr id="24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5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6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7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84252" y="1278873"/>
            <a:ext cx="1139340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определить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 </a:t>
            </a:r>
            <a:r>
              <a:rPr lang="ru-RU" sz="3200" dirty="0">
                <a:solidFill>
                  <a:schemeClr val="accent1">
                    <a:lumMod val="75000"/>
                  </a:schemeClr>
                </a:solidFill>
              </a:rPr>
              <a:t>место (места) хранения бланков и копий бланков итогового сочинения (изложения) на время проверки и до уничтожения</a:t>
            </a: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;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Проверить ИС с 3 по 9 декабря 2020 – 7 календарных дней;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chemeClr val="accent1">
                    <a:lumMod val="75000"/>
                  </a:schemeClr>
                </a:solidFill>
              </a:rPr>
              <a:t>Доставить оригиналы ИС в РЦОИ </a:t>
            </a:r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не позднее 10 декабря 2020</a:t>
            </a:r>
          </a:p>
          <a:p>
            <a:pPr algn="just"/>
            <a:endParaRPr lang="ru-RU" sz="3200" dirty="0" smtClean="0">
              <a:solidFill>
                <a:schemeClr val="accent1">
                  <a:lumMod val="75000"/>
                </a:schemeClr>
              </a:solidFill>
            </a:endParaRPr>
          </a:p>
          <a:p>
            <a:pPr algn="ctr"/>
            <a:r>
              <a:rPr lang="ru-RU" sz="3200" b="1" dirty="0" smtClean="0">
                <a:solidFill>
                  <a:schemeClr val="accent1">
                    <a:lumMod val="75000"/>
                  </a:schemeClr>
                </a:solidFill>
              </a:rPr>
              <a:t>Региональная </a:t>
            </a:r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горячая линия по организации проверки ИС: </a:t>
            </a:r>
          </a:p>
          <a:p>
            <a:pPr algn="ctr"/>
            <a:r>
              <a:rPr lang="ru-RU" sz="3200" b="1" dirty="0">
                <a:solidFill>
                  <a:schemeClr val="accent1">
                    <a:lumMod val="75000"/>
                  </a:schemeClr>
                </a:solidFill>
              </a:rPr>
              <a:t>Чеснокова Анастасия Владимировна  8-918-636-23-70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909334" y="117104"/>
            <a:ext cx="10143247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3200" b="1" dirty="0" smtClean="0">
                <a:solidFill>
                  <a:srgbClr val="FE4203"/>
                </a:solidFill>
              </a:rPr>
              <a:t>Задачи </a:t>
            </a:r>
            <a:r>
              <a:rPr lang="ru-RU" sz="3200" b="1" dirty="0" smtClean="0">
                <a:solidFill>
                  <a:srgbClr val="FE4203"/>
                </a:solidFill>
              </a:rPr>
              <a:t>МОУО </a:t>
            </a:r>
            <a:r>
              <a:rPr lang="ru-RU" sz="3200" b="1" dirty="0" smtClean="0">
                <a:solidFill>
                  <a:srgbClr val="FE4203"/>
                </a:solidFill>
              </a:rPr>
              <a:t>:</a:t>
            </a:r>
            <a:endParaRPr lang="ru-RU" sz="3200" b="1" dirty="0">
              <a:solidFill>
                <a:srgbClr val="FE42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158269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Группа 22"/>
          <p:cNvGrpSpPr/>
          <p:nvPr/>
        </p:nvGrpSpPr>
        <p:grpSpPr>
          <a:xfrm flipV="1">
            <a:off x="0" y="910014"/>
            <a:ext cx="8164512" cy="99169"/>
            <a:chOff x="1" y="4450235"/>
            <a:chExt cx="15983746" cy="135580"/>
          </a:xfrm>
        </p:grpSpPr>
        <p:sp>
          <p:nvSpPr>
            <p:cNvPr id="24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5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6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7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284252" y="1278873"/>
            <a:ext cx="11393409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rgbClr val="C00000"/>
                </a:solidFill>
              </a:rPr>
              <a:t>Ознакомление участников с полученными результатами в ОО сразу </a:t>
            </a:r>
            <a:r>
              <a:rPr lang="ru-RU" sz="3200" dirty="0">
                <a:solidFill>
                  <a:srgbClr val="C00000"/>
                </a:solidFill>
              </a:rPr>
              <a:t>после их получения из комиссии по проверке, размещая </a:t>
            </a:r>
            <a:r>
              <a:rPr lang="ru-RU" sz="3200" b="1" dirty="0">
                <a:solidFill>
                  <a:srgbClr val="C00000"/>
                </a:solidFill>
              </a:rPr>
              <a:t>протокол с результатами </a:t>
            </a:r>
            <a:r>
              <a:rPr lang="ru-RU" sz="3200" dirty="0">
                <a:solidFill>
                  <a:srgbClr val="C00000"/>
                </a:solidFill>
              </a:rPr>
              <a:t>на информационном стенде школы (п.10 регионального Порядка</a:t>
            </a:r>
            <a:r>
              <a:rPr lang="ru-RU" sz="3200" dirty="0" smtClean="0">
                <a:solidFill>
                  <a:srgbClr val="C00000"/>
                </a:solidFill>
              </a:rPr>
              <a:t>)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rgbClr val="C00000"/>
                </a:solidFill>
              </a:rPr>
              <a:t>Нельзя показывать участнику его работу с пометками эксперта,  (ТОЛЬКО ПРОТОКОЛ)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rgbClr val="C00000"/>
                </a:solidFill>
              </a:rPr>
              <a:t>Нельзя сообщать участнику информацию о ФИО эксперта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3200" dirty="0" smtClean="0">
                <a:solidFill>
                  <a:srgbClr val="C00000"/>
                </a:solidFill>
              </a:rPr>
              <a:t>Федеральный график: ознакомление с результатами не позднее </a:t>
            </a:r>
            <a:r>
              <a:rPr lang="ru-RU" sz="3200" smtClean="0">
                <a:solidFill>
                  <a:srgbClr val="C00000"/>
                </a:solidFill>
              </a:rPr>
              <a:t>16 декабря 2020 года</a:t>
            </a:r>
            <a:endParaRPr lang="ru-RU" sz="3200" dirty="0">
              <a:solidFill>
                <a:srgbClr val="C00000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endParaRPr lang="ru-RU" sz="3200" dirty="0">
              <a:solidFill>
                <a:srgbClr val="C00000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399164" y="55076"/>
            <a:ext cx="11624649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800" b="1" dirty="0" smtClean="0">
                <a:solidFill>
                  <a:srgbClr val="FE4203"/>
                </a:solidFill>
              </a:rPr>
              <a:t>Предупреждение нарушений </a:t>
            </a:r>
            <a:r>
              <a:rPr lang="ru-RU" sz="2800" b="1" dirty="0" smtClean="0">
                <a:solidFill>
                  <a:srgbClr val="065889"/>
                </a:solidFill>
              </a:rPr>
              <a:t>Порядка </a:t>
            </a:r>
            <a:endParaRPr lang="ru-RU" sz="2800" b="1" dirty="0">
              <a:solidFill>
                <a:srgbClr val="065889"/>
              </a:solidFill>
            </a:endParaRPr>
          </a:p>
          <a:p>
            <a:pPr algn="ctr"/>
            <a:r>
              <a:rPr lang="ru-RU" sz="2800" b="1" dirty="0">
                <a:solidFill>
                  <a:srgbClr val="065889"/>
                </a:solidFill>
              </a:rPr>
              <a:t>проведения и проверки итогового сочинения (изложения</a:t>
            </a:r>
            <a:r>
              <a:rPr lang="ru-RU" sz="2800" b="1" dirty="0" smtClean="0">
                <a:solidFill>
                  <a:srgbClr val="065889"/>
                </a:solidFill>
              </a:rPr>
              <a:t>)</a:t>
            </a:r>
            <a:r>
              <a:rPr lang="ru-RU" sz="2800" b="1" dirty="0" smtClean="0">
                <a:solidFill>
                  <a:srgbClr val="FE4203"/>
                </a:solidFill>
              </a:rPr>
              <a:t>:</a:t>
            </a:r>
            <a:endParaRPr lang="ru-RU" sz="2800" b="1" dirty="0">
              <a:solidFill>
                <a:srgbClr val="FE4203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324458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09336" y="201511"/>
            <a:ext cx="10143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5F5F5F"/>
                </a:solidFill>
              </a:rPr>
              <a:t>О подготовке к проведению итогового сочинения (изложения)</a:t>
            </a:r>
            <a:endParaRPr lang="en-US" sz="2800" b="1" dirty="0" smtClean="0">
              <a:solidFill>
                <a:srgbClr val="5F5F5F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 flipV="1">
            <a:off x="0" y="910014"/>
            <a:ext cx="8164512" cy="99169"/>
            <a:chOff x="1" y="4450235"/>
            <a:chExt cx="15983746" cy="135580"/>
          </a:xfrm>
        </p:grpSpPr>
        <p:sp>
          <p:nvSpPr>
            <p:cNvPr id="24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5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6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7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2" name="Загнутый угол 1"/>
          <p:cNvSpPr/>
          <p:nvPr/>
        </p:nvSpPr>
        <p:spPr>
          <a:xfrm>
            <a:off x="314648" y="3795066"/>
            <a:ext cx="2156310" cy="1860527"/>
          </a:xfrm>
          <a:prstGeom prst="foldedCorner">
            <a:avLst/>
          </a:prstGeom>
          <a:solidFill>
            <a:srgbClr val="FDD6C7"/>
          </a:solidFill>
          <a:ln>
            <a:solidFill>
              <a:srgbClr val="FDD6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rgbClr val="065889"/>
                </a:solidFill>
              </a:rPr>
              <a:t>Методические </a:t>
            </a:r>
            <a:r>
              <a:rPr lang="ru-RU" b="1" dirty="0">
                <a:solidFill>
                  <a:srgbClr val="065889"/>
                </a:solidFill>
              </a:rPr>
              <a:t>рекомендации </a:t>
            </a:r>
          </a:p>
          <a:p>
            <a:pPr algn="ctr"/>
            <a:r>
              <a:rPr lang="ru-RU" sz="1400" b="1" dirty="0">
                <a:solidFill>
                  <a:srgbClr val="065889"/>
                </a:solidFill>
              </a:rPr>
              <a:t>по </a:t>
            </a:r>
            <a:r>
              <a:rPr lang="ru-RU" sz="1400" b="1" dirty="0" smtClean="0">
                <a:solidFill>
                  <a:srgbClr val="065889"/>
                </a:solidFill>
              </a:rPr>
              <a:t>организации</a:t>
            </a:r>
            <a:endParaRPr lang="ru-RU" sz="1400" b="1" dirty="0">
              <a:solidFill>
                <a:srgbClr val="065889"/>
              </a:solidFill>
            </a:endParaRPr>
          </a:p>
          <a:p>
            <a:pPr algn="ctr"/>
            <a:r>
              <a:rPr lang="ru-RU" sz="1400" b="1" dirty="0">
                <a:solidFill>
                  <a:srgbClr val="065889"/>
                </a:solidFill>
              </a:rPr>
              <a:t>и проведению итогового </a:t>
            </a:r>
            <a:r>
              <a:rPr lang="ru-RU" sz="1400" b="1" dirty="0" smtClean="0">
                <a:solidFill>
                  <a:srgbClr val="065889"/>
                </a:solidFill>
              </a:rPr>
              <a:t>сочинения (изложения) </a:t>
            </a:r>
          </a:p>
          <a:p>
            <a:pPr algn="ctr"/>
            <a:r>
              <a:rPr lang="ru-RU" sz="1400" b="1" dirty="0" smtClean="0">
                <a:solidFill>
                  <a:srgbClr val="065889"/>
                </a:solidFill>
              </a:rPr>
              <a:t>в 2020/2021 </a:t>
            </a:r>
          </a:p>
          <a:p>
            <a:pPr algn="ctr"/>
            <a:r>
              <a:rPr lang="ru-RU" sz="1400" b="1" dirty="0" smtClean="0">
                <a:solidFill>
                  <a:srgbClr val="065889"/>
                </a:solidFill>
              </a:rPr>
              <a:t>учебном </a:t>
            </a:r>
            <a:r>
              <a:rPr lang="ru-RU" sz="1400" b="1" dirty="0">
                <a:solidFill>
                  <a:srgbClr val="065889"/>
                </a:solidFill>
              </a:rPr>
              <a:t>году</a:t>
            </a:r>
          </a:p>
        </p:txBody>
      </p:sp>
      <p:sp>
        <p:nvSpPr>
          <p:cNvPr id="68" name="Пятиугольник 67"/>
          <p:cNvSpPr/>
          <p:nvPr/>
        </p:nvSpPr>
        <p:spPr>
          <a:xfrm rot="5400000">
            <a:off x="9133062" y="-631708"/>
            <a:ext cx="898506" cy="4237684"/>
          </a:xfrm>
          <a:prstGeom prst="homePlate">
            <a:avLst/>
          </a:prstGeom>
          <a:solidFill>
            <a:srgbClr val="0658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7392334" y="1113607"/>
            <a:ext cx="4001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>
                <a:solidFill>
                  <a:schemeClr val="bg1"/>
                </a:solidFill>
              </a:rPr>
              <a:t>Локальные акты</a:t>
            </a:r>
          </a:p>
        </p:txBody>
      </p:sp>
      <p:sp>
        <p:nvSpPr>
          <p:cNvPr id="70" name="Пятиугольник 69"/>
          <p:cNvSpPr/>
          <p:nvPr/>
        </p:nvSpPr>
        <p:spPr>
          <a:xfrm rot="5400000" flipV="1">
            <a:off x="3265194" y="-649583"/>
            <a:ext cx="834412" cy="4237684"/>
          </a:xfrm>
          <a:prstGeom prst="homePlate">
            <a:avLst/>
          </a:prstGeom>
          <a:solidFill>
            <a:srgbClr val="05B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1" name="TextBox 5"/>
          <p:cNvSpPr txBox="1"/>
          <p:nvPr/>
        </p:nvSpPr>
        <p:spPr>
          <a:xfrm>
            <a:off x="2224215" y="1145214"/>
            <a:ext cx="3212757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Локальные акты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sp>
        <p:nvSpPr>
          <p:cNvPr id="72" name="Багетная рамка 71"/>
          <p:cNvSpPr/>
          <p:nvPr/>
        </p:nvSpPr>
        <p:spPr>
          <a:xfrm>
            <a:off x="8217938" y="2015077"/>
            <a:ext cx="2580627" cy="418830"/>
          </a:xfrm>
          <a:prstGeom prst="bevel">
            <a:avLst/>
          </a:prstGeom>
          <a:solidFill>
            <a:srgbClr val="A5A5A5"/>
          </a:solidFill>
          <a:ln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Региональные</a:t>
            </a:r>
            <a:endParaRPr lang="ru-RU" sz="2400" b="1" dirty="0"/>
          </a:p>
        </p:txBody>
      </p:sp>
      <p:sp>
        <p:nvSpPr>
          <p:cNvPr id="73" name="Багетная рамка 72"/>
          <p:cNvSpPr/>
          <p:nvPr/>
        </p:nvSpPr>
        <p:spPr>
          <a:xfrm>
            <a:off x="1256598" y="1989262"/>
            <a:ext cx="4694248" cy="418830"/>
          </a:xfrm>
          <a:prstGeom prst="bevel">
            <a:avLst/>
          </a:prstGeom>
          <a:solidFill>
            <a:srgbClr val="A5A5A5"/>
          </a:solidFill>
          <a:ln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Федеральные</a:t>
            </a:r>
            <a:endParaRPr lang="ru-RU" sz="2400" b="1" dirty="0"/>
          </a:p>
        </p:txBody>
      </p:sp>
      <p:sp>
        <p:nvSpPr>
          <p:cNvPr id="9" name="Стрелка вниз 8"/>
          <p:cNvSpPr/>
          <p:nvPr/>
        </p:nvSpPr>
        <p:spPr>
          <a:xfrm>
            <a:off x="3488986" y="3128104"/>
            <a:ext cx="378232" cy="543362"/>
          </a:xfrm>
          <a:prstGeom prst="downArrow">
            <a:avLst/>
          </a:prstGeom>
          <a:solidFill>
            <a:srgbClr val="A5A5A5"/>
          </a:solidFill>
          <a:ln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вниз 75"/>
          <p:cNvSpPr/>
          <p:nvPr/>
        </p:nvSpPr>
        <p:spPr>
          <a:xfrm>
            <a:off x="1203687" y="3172063"/>
            <a:ext cx="378232" cy="543362"/>
          </a:xfrm>
          <a:prstGeom prst="downArrow">
            <a:avLst/>
          </a:prstGeom>
          <a:solidFill>
            <a:srgbClr val="A5A5A5"/>
          </a:solidFill>
          <a:ln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9" name="Загнутый угол 78"/>
          <p:cNvSpPr/>
          <p:nvPr/>
        </p:nvSpPr>
        <p:spPr>
          <a:xfrm>
            <a:off x="2662167" y="3786988"/>
            <a:ext cx="2156310" cy="1868605"/>
          </a:xfrm>
          <a:prstGeom prst="foldedCorner">
            <a:avLst/>
          </a:prstGeom>
          <a:solidFill>
            <a:srgbClr val="FDD6C7"/>
          </a:solidFill>
          <a:ln>
            <a:solidFill>
              <a:srgbClr val="FDD6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rgbClr val="065889"/>
                </a:solidFill>
              </a:rPr>
              <a:t>Правила заполнения </a:t>
            </a:r>
          </a:p>
          <a:p>
            <a:pPr algn="ctr"/>
            <a:r>
              <a:rPr lang="ru-RU" sz="1400" b="1" dirty="0" smtClean="0">
                <a:solidFill>
                  <a:srgbClr val="065889"/>
                </a:solidFill>
              </a:rPr>
              <a:t>бланков итогового </a:t>
            </a:r>
            <a:r>
              <a:rPr lang="ru-RU" sz="1400" b="1" dirty="0">
                <a:solidFill>
                  <a:srgbClr val="065889"/>
                </a:solidFill>
              </a:rPr>
              <a:t>сочинения (изложения) </a:t>
            </a:r>
          </a:p>
          <a:p>
            <a:pPr algn="ctr"/>
            <a:r>
              <a:rPr lang="ru-RU" sz="1400" b="1" dirty="0">
                <a:solidFill>
                  <a:srgbClr val="065889"/>
                </a:solidFill>
              </a:rPr>
              <a:t>в 2020/2021 </a:t>
            </a:r>
          </a:p>
          <a:p>
            <a:pPr algn="ctr"/>
            <a:r>
              <a:rPr lang="ru-RU" sz="1400" b="1" dirty="0">
                <a:solidFill>
                  <a:srgbClr val="065889"/>
                </a:solidFill>
              </a:rPr>
              <a:t>учебном году</a:t>
            </a:r>
          </a:p>
          <a:p>
            <a:pPr algn="ctr"/>
            <a:endParaRPr lang="ru-RU" sz="1400" b="1" dirty="0">
              <a:solidFill>
                <a:srgbClr val="065889"/>
              </a:solidFill>
            </a:endParaRPr>
          </a:p>
        </p:txBody>
      </p:sp>
      <p:sp>
        <p:nvSpPr>
          <p:cNvPr id="74" name="Стрелка вниз 73"/>
          <p:cNvSpPr/>
          <p:nvPr/>
        </p:nvSpPr>
        <p:spPr>
          <a:xfrm>
            <a:off x="9204083" y="3199854"/>
            <a:ext cx="378232" cy="543362"/>
          </a:xfrm>
          <a:prstGeom prst="downArrow">
            <a:avLst/>
          </a:prstGeom>
          <a:solidFill>
            <a:srgbClr val="A5A5A5"/>
          </a:solidFill>
          <a:ln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5" name="Загнутый угол 74"/>
          <p:cNvSpPr/>
          <p:nvPr/>
        </p:nvSpPr>
        <p:spPr>
          <a:xfrm>
            <a:off x="7971467" y="3786987"/>
            <a:ext cx="3294844" cy="2309013"/>
          </a:xfrm>
          <a:prstGeom prst="foldedCorner">
            <a:avLst/>
          </a:prstGeom>
          <a:solidFill>
            <a:srgbClr val="FDD6C7"/>
          </a:solidFill>
          <a:ln>
            <a:solidFill>
              <a:srgbClr val="FDD6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1400" b="1" dirty="0" smtClean="0">
              <a:solidFill>
                <a:srgbClr val="065889"/>
              </a:solidFill>
            </a:endParaRPr>
          </a:p>
          <a:p>
            <a:pPr algn="ctr"/>
            <a:r>
              <a:rPr lang="ru-RU" sz="2000" b="1" dirty="0" smtClean="0">
                <a:solidFill>
                  <a:srgbClr val="065889"/>
                </a:solidFill>
              </a:rPr>
              <a:t>Порядок </a:t>
            </a:r>
          </a:p>
          <a:p>
            <a:pPr algn="ctr"/>
            <a:r>
              <a:rPr lang="ru-RU" sz="2000" b="1" dirty="0" smtClean="0">
                <a:solidFill>
                  <a:srgbClr val="065889"/>
                </a:solidFill>
              </a:rPr>
              <a:t>проведения и проверки итогового сочинения (изложения) </a:t>
            </a:r>
          </a:p>
          <a:p>
            <a:pPr algn="ctr"/>
            <a:r>
              <a:rPr lang="ru-RU" sz="2000" b="1" dirty="0" smtClean="0">
                <a:solidFill>
                  <a:srgbClr val="065889"/>
                </a:solidFill>
              </a:rPr>
              <a:t>в Краснодарском крае</a:t>
            </a:r>
            <a:endParaRPr lang="ru-RU" sz="2000" b="1" dirty="0">
              <a:solidFill>
                <a:srgbClr val="065889"/>
              </a:solidFill>
            </a:endParaRPr>
          </a:p>
        </p:txBody>
      </p:sp>
      <p:sp>
        <p:nvSpPr>
          <p:cNvPr id="77" name="Стрелка вниз 76"/>
          <p:cNvSpPr/>
          <p:nvPr/>
        </p:nvSpPr>
        <p:spPr>
          <a:xfrm>
            <a:off x="5585169" y="3106070"/>
            <a:ext cx="378232" cy="543362"/>
          </a:xfrm>
          <a:prstGeom prst="downArrow">
            <a:avLst/>
          </a:prstGeom>
          <a:solidFill>
            <a:srgbClr val="A5A5A5"/>
          </a:solidFill>
          <a:ln>
            <a:solidFill>
              <a:srgbClr val="76717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8" name="Загнутый угол 77"/>
          <p:cNvSpPr/>
          <p:nvPr/>
        </p:nvSpPr>
        <p:spPr>
          <a:xfrm>
            <a:off x="5029042" y="3786988"/>
            <a:ext cx="2156310" cy="1868605"/>
          </a:xfrm>
          <a:prstGeom prst="foldedCorner">
            <a:avLst/>
          </a:prstGeom>
          <a:solidFill>
            <a:srgbClr val="FDD6C7"/>
          </a:solidFill>
          <a:ln>
            <a:solidFill>
              <a:srgbClr val="FDD6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ru-RU" b="1" dirty="0" smtClean="0">
                <a:solidFill>
                  <a:srgbClr val="065889"/>
                </a:solidFill>
              </a:rPr>
              <a:t>Сборник</a:t>
            </a:r>
            <a:r>
              <a:rPr lang="ru-RU" sz="1400" b="1" dirty="0" smtClean="0">
                <a:solidFill>
                  <a:srgbClr val="065889"/>
                </a:solidFill>
              </a:rPr>
              <a:t> </a:t>
            </a:r>
          </a:p>
          <a:p>
            <a:pPr algn="ctr"/>
            <a:r>
              <a:rPr lang="ru-RU" sz="1400" b="1" dirty="0" smtClean="0">
                <a:solidFill>
                  <a:srgbClr val="065889"/>
                </a:solidFill>
              </a:rPr>
              <a:t>отчетных форм </a:t>
            </a:r>
            <a:r>
              <a:rPr lang="ru-RU" sz="1400" b="1" dirty="0">
                <a:solidFill>
                  <a:srgbClr val="065889"/>
                </a:solidFill>
              </a:rPr>
              <a:t>для </a:t>
            </a:r>
            <a:r>
              <a:rPr lang="ru-RU" sz="1400" b="1" dirty="0" smtClean="0">
                <a:solidFill>
                  <a:srgbClr val="065889"/>
                </a:solidFill>
              </a:rPr>
              <a:t>проведения итогового </a:t>
            </a:r>
            <a:r>
              <a:rPr lang="ru-RU" sz="1400" b="1" dirty="0">
                <a:solidFill>
                  <a:srgbClr val="065889"/>
                </a:solidFill>
              </a:rPr>
              <a:t>сочинения (изложения) </a:t>
            </a:r>
          </a:p>
          <a:p>
            <a:pPr algn="ctr"/>
            <a:r>
              <a:rPr lang="ru-RU" sz="1400" b="1" dirty="0">
                <a:solidFill>
                  <a:srgbClr val="065889"/>
                </a:solidFill>
              </a:rPr>
              <a:t>в 2020/2021 </a:t>
            </a:r>
          </a:p>
          <a:p>
            <a:pPr algn="ctr"/>
            <a:r>
              <a:rPr lang="ru-RU" sz="1400" b="1" dirty="0">
                <a:solidFill>
                  <a:srgbClr val="065889"/>
                </a:solidFill>
              </a:rPr>
              <a:t>учебном году</a:t>
            </a:r>
          </a:p>
          <a:p>
            <a:pPr algn="ctr"/>
            <a:endParaRPr lang="ru-RU" sz="1400" b="1" dirty="0" smtClean="0">
              <a:solidFill>
                <a:srgbClr val="065889"/>
              </a:solidFill>
            </a:endParaRPr>
          </a:p>
        </p:txBody>
      </p:sp>
      <p:sp>
        <p:nvSpPr>
          <p:cNvPr id="115" name="Round Diagonal Corner Rectangle 36">
            <a:extLst>
              <a:ext uri="{FF2B5EF4-FFF2-40B4-BE49-F238E27FC236}">
                <a16:creationId xmlns:a16="http://schemas.microsoft.com/office/drawing/2014/main" xmlns="" id="{47FC7836-74EA-47AC-AE29-6440CDFF4AAD}"/>
              </a:ext>
            </a:extLst>
          </p:cNvPr>
          <p:cNvSpPr/>
          <p:nvPr/>
        </p:nvSpPr>
        <p:spPr>
          <a:xfrm rot="10800000" flipV="1">
            <a:off x="1256598" y="2527627"/>
            <a:ext cx="5054064" cy="56479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E4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65889"/>
                </a:solidFill>
              </a:rPr>
              <a:t>Письмо </a:t>
            </a:r>
            <a:r>
              <a:rPr lang="ru-RU" b="1" dirty="0" err="1">
                <a:solidFill>
                  <a:srgbClr val="065889"/>
                </a:solidFill>
              </a:rPr>
              <a:t>Рособрнадзора</a:t>
            </a:r>
            <a:endParaRPr lang="ru-RU" b="1" dirty="0">
              <a:solidFill>
                <a:srgbClr val="065889"/>
              </a:solidFill>
            </a:endParaRPr>
          </a:p>
          <a:p>
            <a:pPr algn="ctr"/>
            <a:r>
              <a:rPr lang="ru-RU" b="1" dirty="0">
                <a:solidFill>
                  <a:srgbClr val="065889"/>
                </a:solidFill>
              </a:rPr>
              <a:t>от 24.09.2020 № 05-86</a:t>
            </a:r>
          </a:p>
        </p:txBody>
      </p:sp>
      <p:sp>
        <p:nvSpPr>
          <p:cNvPr id="116" name="Round Diagonal Corner Rectangle 36">
            <a:extLst>
              <a:ext uri="{FF2B5EF4-FFF2-40B4-BE49-F238E27FC236}">
                <a16:creationId xmlns:a16="http://schemas.microsoft.com/office/drawing/2014/main" xmlns="" id="{47FC7836-74EA-47AC-AE29-6440CDFF4AAD}"/>
              </a:ext>
            </a:extLst>
          </p:cNvPr>
          <p:cNvSpPr/>
          <p:nvPr/>
        </p:nvSpPr>
        <p:spPr>
          <a:xfrm rot="10800000" flipV="1">
            <a:off x="8028613" y="2591288"/>
            <a:ext cx="2912863" cy="564795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E4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065889"/>
                </a:solidFill>
              </a:rPr>
              <a:t>Приказ </a:t>
            </a:r>
            <a:r>
              <a:rPr lang="ru-RU" b="1" dirty="0" err="1">
                <a:solidFill>
                  <a:srgbClr val="065889"/>
                </a:solidFill>
              </a:rPr>
              <a:t>МОНиМП</a:t>
            </a:r>
            <a:r>
              <a:rPr lang="ru-RU" b="1" dirty="0">
                <a:solidFill>
                  <a:srgbClr val="065889"/>
                </a:solidFill>
              </a:rPr>
              <a:t> КК</a:t>
            </a:r>
          </a:p>
          <a:p>
            <a:pPr algn="ctr"/>
            <a:r>
              <a:rPr lang="ru-RU" b="1" dirty="0">
                <a:solidFill>
                  <a:srgbClr val="065889"/>
                </a:solidFill>
              </a:rPr>
              <a:t>от 31.01.2019  № 315 </a:t>
            </a:r>
          </a:p>
        </p:txBody>
      </p:sp>
      <p:sp>
        <p:nvSpPr>
          <p:cNvPr id="28" name="Round Diagonal Corner Rectangle 36">
            <a:extLst>
              <a:ext uri="{FF2B5EF4-FFF2-40B4-BE49-F238E27FC236}">
                <a16:creationId xmlns:a16="http://schemas.microsoft.com/office/drawing/2014/main" xmlns="" id="{47FC7836-74EA-47AC-AE29-6440CDFF4AAD}"/>
              </a:ext>
            </a:extLst>
          </p:cNvPr>
          <p:cNvSpPr/>
          <p:nvPr/>
        </p:nvSpPr>
        <p:spPr>
          <a:xfrm rot="10800000" flipV="1">
            <a:off x="338937" y="5735234"/>
            <a:ext cx="7190752" cy="1122766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E4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rgbClr val="065889"/>
                </a:solidFill>
              </a:rPr>
              <a:t>ПОРЯДОК проведения ГИА-11 (утверждён приказом </a:t>
            </a:r>
            <a:r>
              <a:rPr lang="ru-RU" sz="2000" b="1" dirty="0" err="1" smtClean="0">
                <a:solidFill>
                  <a:srgbClr val="065889"/>
                </a:solidFill>
              </a:rPr>
              <a:t>Минпросвещения</a:t>
            </a:r>
            <a:r>
              <a:rPr lang="ru-RU" sz="2000" b="1" dirty="0" smtClean="0">
                <a:solidFill>
                  <a:srgbClr val="065889"/>
                </a:solidFill>
              </a:rPr>
              <a:t> России и </a:t>
            </a:r>
            <a:r>
              <a:rPr lang="ru-RU" sz="2000" b="1" dirty="0" err="1" smtClean="0">
                <a:solidFill>
                  <a:srgbClr val="065889"/>
                </a:solidFill>
              </a:rPr>
              <a:t>Рособрнадзора</a:t>
            </a:r>
            <a:r>
              <a:rPr lang="ru-RU" sz="2000" b="1" dirty="0" smtClean="0">
                <a:solidFill>
                  <a:srgbClr val="065889"/>
                </a:solidFill>
              </a:rPr>
              <a:t>  </a:t>
            </a:r>
          </a:p>
          <a:p>
            <a:pPr algn="ctr"/>
            <a:r>
              <a:rPr lang="ru-RU" sz="2000" b="1" dirty="0" smtClean="0">
                <a:solidFill>
                  <a:srgbClr val="065889"/>
                </a:solidFill>
              </a:rPr>
              <a:t>07.11.2018 № 190/1512</a:t>
            </a:r>
            <a:endParaRPr lang="ru-RU" sz="2000" b="1" dirty="0">
              <a:solidFill>
                <a:srgbClr val="06588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373207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09336" y="201511"/>
            <a:ext cx="10143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5F5F5F"/>
                </a:solidFill>
              </a:rPr>
              <a:t>О подготовке к проведению итогового сочинения (изложения)</a:t>
            </a:r>
            <a:endParaRPr lang="en-US" sz="2800" b="1" dirty="0" smtClean="0">
              <a:solidFill>
                <a:srgbClr val="5F5F5F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 flipV="1">
            <a:off x="0" y="910014"/>
            <a:ext cx="8164512" cy="99169"/>
            <a:chOff x="1" y="4450235"/>
            <a:chExt cx="15983746" cy="135580"/>
          </a:xfrm>
        </p:grpSpPr>
        <p:sp>
          <p:nvSpPr>
            <p:cNvPr id="24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5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6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7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grpSp>
        <p:nvGrpSpPr>
          <p:cNvPr id="10" name="Группа 9"/>
          <p:cNvGrpSpPr/>
          <p:nvPr/>
        </p:nvGrpSpPr>
        <p:grpSpPr>
          <a:xfrm>
            <a:off x="414396" y="2448571"/>
            <a:ext cx="1717414" cy="1986016"/>
            <a:chOff x="286661" y="1503763"/>
            <a:chExt cx="1449991" cy="1707675"/>
          </a:xfrm>
        </p:grpSpPr>
        <p:grpSp>
          <p:nvGrpSpPr>
            <p:cNvPr id="11" name="Группа 10"/>
            <p:cNvGrpSpPr/>
            <p:nvPr/>
          </p:nvGrpSpPr>
          <p:grpSpPr>
            <a:xfrm>
              <a:off x="286661" y="1627073"/>
              <a:ext cx="1449991" cy="1584365"/>
              <a:chOff x="286661" y="1627073"/>
              <a:chExt cx="1449991" cy="1584365"/>
            </a:xfrm>
          </p:grpSpPr>
          <p:grpSp>
            <p:nvGrpSpPr>
              <p:cNvPr id="18" name="Группа 17"/>
              <p:cNvGrpSpPr/>
              <p:nvPr/>
            </p:nvGrpSpPr>
            <p:grpSpPr>
              <a:xfrm>
                <a:off x="286661" y="1627073"/>
                <a:ext cx="1440539" cy="1584365"/>
                <a:chOff x="286661" y="1627073"/>
                <a:chExt cx="1440539" cy="1451101"/>
              </a:xfrm>
            </p:grpSpPr>
            <p:sp>
              <p:nvSpPr>
                <p:cNvPr id="22" name="Скругленный прямоугольник 21"/>
                <p:cNvSpPr/>
                <p:nvPr/>
              </p:nvSpPr>
              <p:spPr>
                <a:xfrm>
                  <a:off x="286661" y="1627073"/>
                  <a:ext cx="1440539" cy="1451101"/>
                </a:xfrm>
                <a:prstGeom prst="roundRect">
                  <a:avLst/>
                </a:prstGeom>
                <a:solidFill>
                  <a:srgbClr val="FE4203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8" name="Овал 27"/>
                <p:cNvSpPr/>
                <p:nvPr/>
              </p:nvSpPr>
              <p:spPr>
                <a:xfrm>
                  <a:off x="445008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29" name="Овал 28"/>
                <p:cNvSpPr/>
                <p:nvPr/>
              </p:nvSpPr>
              <p:spPr>
                <a:xfrm>
                  <a:off x="684356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0" name="Овал 29"/>
                <p:cNvSpPr/>
                <p:nvPr/>
              </p:nvSpPr>
              <p:spPr>
                <a:xfrm>
                  <a:off x="922568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1" name="Овал 30"/>
                <p:cNvSpPr/>
                <p:nvPr/>
              </p:nvSpPr>
              <p:spPr>
                <a:xfrm>
                  <a:off x="1160780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32" name="Овал 31"/>
                <p:cNvSpPr/>
                <p:nvPr/>
              </p:nvSpPr>
              <p:spPr>
                <a:xfrm>
                  <a:off x="1398992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9" name="TextBox 18"/>
              <p:cNvSpPr txBox="1"/>
              <p:nvPr/>
            </p:nvSpPr>
            <p:spPr>
              <a:xfrm>
                <a:off x="572771" y="1851300"/>
                <a:ext cx="10298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solidFill>
                      <a:schemeClr val="bg1"/>
                    </a:solidFill>
                  </a:rPr>
                  <a:t>ДЕКАБРЬ</a:t>
                </a:r>
                <a:endParaRPr lang="ru-RU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20" name="Скругленный прямоугольник 19"/>
              <p:cNvSpPr/>
              <p:nvPr/>
            </p:nvSpPr>
            <p:spPr>
              <a:xfrm>
                <a:off x="445008" y="2144569"/>
                <a:ext cx="1115984" cy="8661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400" b="1" dirty="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21" name="TextBox 20"/>
              <p:cNvSpPr txBox="1"/>
              <p:nvPr/>
            </p:nvSpPr>
            <p:spPr>
              <a:xfrm>
                <a:off x="286661" y="1987629"/>
                <a:ext cx="1449991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400" b="1" dirty="0">
                    <a:solidFill>
                      <a:srgbClr val="065889"/>
                    </a:solidFill>
                  </a:rPr>
                  <a:t>2</a:t>
                </a:r>
                <a:endParaRPr lang="ru-RU" sz="4400" b="1" dirty="0" smtClean="0">
                  <a:solidFill>
                    <a:srgbClr val="065889"/>
                  </a:solidFill>
                </a:endParaRPr>
              </a:p>
              <a:p>
                <a:pPr algn="ctr"/>
                <a:r>
                  <a:rPr lang="ru-RU" sz="2400" b="1" dirty="0" smtClean="0">
                    <a:solidFill>
                      <a:srgbClr val="065889"/>
                    </a:solidFill>
                  </a:rPr>
                  <a:t>2020</a:t>
                </a:r>
                <a:endParaRPr lang="ru-RU" sz="2400" b="1" dirty="0">
                  <a:solidFill>
                    <a:srgbClr val="065889"/>
                  </a:solidFill>
                </a:endParaRPr>
              </a:p>
            </p:txBody>
          </p:sp>
        </p:grpSp>
        <p:sp>
          <p:nvSpPr>
            <p:cNvPr id="12" name="Скругленный прямоугольник 11"/>
            <p:cNvSpPr/>
            <p:nvPr/>
          </p:nvSpPr>
          <p:spPr>
            <a:xfrm>
              <a:off x="486638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3" name="Скругленный прямоугольник 12"/>
            <p:cNvSpPr/>
            <p:nvPr/>
          </p:nvSpPr>
          <p:spPr>
            <a:xfrm>
              <a:off x="725985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4" name="Скругленный прямоугольник 13"/>
            <p:cNvSpPr/>
            <p:nvPr/>
          </p:nvSpPr>
          <p:spPr>
            <a:xfrm>
              <a:off x="965332" y="1503764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6" name="Скругленный прямоугольник 15"/>
            <p:cNvSpPr/>
            <p:nvPr/>
          </p:nvSpPr>
          <p:spPr>
            <a:xfrm>
              <a:off x="1206554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7" name="Скругленный прямоугольник 16"/>
            <p:cNvSpPr/>
            <p:nvPr/>
          </p:nvSpPr>
          <p:spPr>
            <a:xfrm>
              <a:off x="1444026" y="1503763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68" name="Пятиугольник 67"/>
          <p:cNvSpPr/>
          <p:nvPr/>
        </p:nvSpPr>
        <p:spPr>
          <a:xfrm rot="5400000">
            <a:off x="7761951" y="-240479"/>
            <a:ext cx="1367794" cy="4237684"/>
          </a:xfrm>
          <a:prstGeom prst="homePlate">
            <a:avLst/>
          </a:prstGeom>
          <a:solidFill>
            <a:srgbClr val="0658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69" name="TextBox 68"/>
          <p:cNvSpPr txBox="1"/>
          <p:nvPr/>
        </p:nvSpPr>
        <p:spPr>
          <a:xfrm>
            <a:off x="6683880" y="1220285"/>
            <a:ext cx="400173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</a:rPr>
              <a:t>Тематические направления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71" name="TextBox 5"/>
          <p:cNvSpPr txBox="1"/>
          <p:nvPr/>
        </p:nvSpPr>
        <p:spPr>
          <a:xfrm>
            <a:off x="909336" y="1145214"/>
            <a:ext cx="4001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schemeClr val="bg1"/>
                </a:solidFill>
              </a:rPr>
              <a:t>Локальные акты</a:t>
            </a:r>
            <a:endParaRPr lang="ru-RU" sz="2800" b="1" dirty="0">
              <a:solidFill>
                <a:schemeClr val="bg1"/>
              </a:solidFill>
            </a:endParaRPr>
          </a:p>
        </p:txBody>
      </p:sp>
      <p:grpSp>
        <p:nvGrpSpPr>
          <p:cNvPr id="80" name="Группа 79"/>
          <p:cNvGrpSpPr/>
          <p:nvPr/>
        </p:nvGrpSpPr>
        <p:grpSpPr>
          <a:xfrm>
            <a:off x="4309192" y="4434587"/>
            <a:ext cx="1587880" cy="1968844"/>
            <a:chOff x="286661" y="1503763"/>
            <a:chExt cx="1469174" cy="1707675"/>
          </a:xfrm>
        </p:grpSpPr>
        <p:grpSp>
          <p:nvGrpSpPr>
            <p:cNvPr id="81" name="Группа 80"/>
            <p:cNvGrpSpPr/>
            <p:nvPr/>
          </p:nvGrpSpPr>
          <p:grpSpPr>
            <a:xfrm>
              <a:off x="286661" y="1627073"/>
              <a:ext cx="1469174" cy="1584365"/>
              <a:chOff x="286661" y="1627073"/>
              <a:chExt cx="1469174" cy="1584365"/>
            </a:xfrm>
          </p:grpSpPr>
          <p:grpSp>
            <p:nvGrpSpPr>
              <p:cNvPr id="87" name="Группа 86"/>
              <p:cNvGrpSpPr/>
              <p:nvPr/>
            </p:nvGrpSpPr>
            <p:grpSpPr>
              <a:xfrm>
                <a:off x="286661" y="1627073"/>
                <a:ext cx="1440539" cy="1584365"/>
                <a:chOff x="286661" y="1627073"/>
                <a:chExt cx="1440539" cy="1451101"/>
              </a:xfrm>
            </p:grpSpPr>
            <p:sp>
              <p:nvSpPr>
                <p:cNvPr id="91" name="Скругленный прямоугольник 90"/>
                <p:cNvSpPr/>
                <p:nvPr/>
              </p:nvSpPr>
              <p:spPr>
                <a:xfrm>
                  <a:off x="286661" y="1627073"/>
                  <a:ext cx="1440539" cy="1451101"/>
                </a:xfrm>
                <a:prstGeom prst="roundRect">
                  <a:avLst/>
                </a:prstGeom>
                <a:solidFill>
                  <a:srgbClr val="44546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2" name="Овал 91"/>
                <p:cNvSpPr/>
                <p:nvPr/>
              </p:nvSpPr>
              <p:spPr>
                <a:xfrm>
                  <a:off x="445008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3" name="Овал 92"/>
                <p:cNvSpPr/>
                <p:nvPr/>
              </p:nvSpPr>
              <p:spPr>
                <a:xfrm>
                  <a:off x="684356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4" name="Овал 93"/>
                <p:cNvSpPr/>
                <p:nvPr/>
              </p:nvSpPr>
              <p:spPr>
                <a:xfrm>
                  <a:off x="922568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5" name="Овал 94"/>
                <p:cNvSpPr/>
                <p:nvPr/>
              </p:nvSpPr>
              <p:spPr>
                <a:xfrm>
                  <a:off x="1160780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96" name="Овал 95"/>
                <p:cNvSpPr/>
                <p:nvPr/>
              </p:nvSpPr>
              <p:spPr>
                <a:xfrm>
                  <a:off x="1398992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88" name="TextBox 87"/>
              <p:cNvSpPr txBox="1"/>
              <p:nvPr/>
            </p:nvSpPr>
            <p:spPr>
              <a:xfrm>
                <a:off x="725985" y="1838297"/>
                <a:ext cx="10298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solidFill>
                      <a:schemeClr val="bg1"/>
                    </a:solidFill>
                  </a:rPr>
                  <a:t>МАЙ</a:t>
                </a:r>
                <a:endParaRPr lang="ru-RU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89" name="Скругленный прямоугольник 88"/>
              <p:cNvSpPr/>
              <p:nvPr/>
            </p:nvSpPr>
            <p:spPr>
              <a:xfrm>
                <a:off x="445008" y="2144569"/>
                <a:ext cx="1115984" cy="8661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400" b="1" dirty="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90" name="TextBox 89"/>
              <p:cNvSpPr txBox="1"/>
              <p:nvPr/>
            </p:nvSpPr>
            <p:spPr>
              <a:xfrm>
                <a:off x="286661" y="1987629"/>
                <a:ext cx="1449991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400" b="1" dirty="0">
                    <a:solidFill>
                      <a:srgbClr val="065889"/>
                    </a:solidFill>
                  </a:rPr>
                  <a:t>5</a:t>
                </a:r>
                <a:endParaRPr lang="ru-RU" sz="4400" b="1" dirty="0" smtClean="0">
                  <a:solidFill>
                    <a:srgbClr val="065889"/>
                  </a:solidFill>
                </a:endParaRPr>
              </a:p>
              <a:p>
                <a:pPr algn="ctr"/>
                <a:r>
                  <a:rPr lang="ru-RU" sz="2400" b="1" dirty="0" smtClean="0">
                    <a:solidFill>
                      <a:srgbClr val="065889"/>
                    </a:solidFill>
                  </a:rPr>
                  <a:t>2021</a:t>
                </a:r>
                <a:endParaRPr lang="ru-RU" sz="2400" b="1" dirty="0">
                  <a:solidFill>
                    <a:srgbClr val="065889"/>
                  </a:solidFill>
                </a:endParaRPr>
              </a:p>
            </p:txBody>
          </p:sp>
        </p:grpSp>
        <p:sp>
          <p:nvSpPr>
            <p:cNvPr id="82" name="Скругленный прямоугольник 81"/>
            <p:cNvSpPr/>
            <p:nvPr/>
          </p:nvSpPr>
          <p:spPr>
            <a:xfrm>
              <a:off x="486638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3" name="Скругленный прямоугольник 82"/>
            <p:cNvSpPr/>
            <p:nvPr/>
          </p:nvSpPr>
          <p:spPr>
            <a:xfrm>
              <a:off x="725985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4" name="Скругленный прямоугольник 83"/>
            <p:cNvSpPr/>
            <p:nvPr/>
          </p:nvSpPr>
          <p:spPr>
            <a:xfrm>
              <a:off x="965332" y="1503764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5" name="Скругленный прямоугольник 84"/>
            <p:cNvSpPr/>
            <p:nvPr/>
          </p:nvSpPr>
          <p:spPr>
            <a:xfrm>
              <a:off x="1206554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86" name="Скругленный прямоугольник 85"/>
            <p:cNvSpPr/>
            <p:nvPr/>
          </p:nvSpPr>
          <p:spPr>
            <a:xfrm>
              <a:off x="1444026" y="1503763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grpSp>
        <p:nvGrpSpPr>
          <p:cNvPr id="97" name="Группа 96"/>
          <p:cNvGrpSpPr/>
          <p:nvPr/>
        </p:nvGrpSpPr>
        <p:grpSpPr>
          <a:xfrm>
            <a:off x="2406066" y="3524634"/>
            <a:ext cx="1597843" cy="1970244"/>
            <a:chOff x="286661" y="1500359"/>
            <a:chExt cx="1449991" cy="1711079"/>
          </a:xfrm>
        </p:grpSpPr>
        <p:grpSp>
          <p:nvGrpSpPr>
            <p:cNvPr id="98" name="Группа 97"/>
            <p:cNvGrpSpPr/>
            <p:nvPr/>
          </p:nvGrpSpPr>
          <p:grpSpPr>
            <a:xfrm>
              <a:off x="286661" y="1627073"/>
              <a:ext cx="1449991" cy="1584365"/>
              <a:chOff x="286661" y="1627073"/>
              <a:chExt cx="1449991" cy="1584365"/>
            </a:xfrm>
          </p:grpSpPr>
          <p:grpSp>
            <p:nvGrpSpPr>
              <p:cNvPr id="104" name="Группа 103"/>
              <p:cNvGrpSpPr/>
              <p:nvPr/>
            </p:nvGrpSpPr>
            <p:grpSpPr>
              <a:xfrm>
                <a:off x="286661" y="1627073"/>
                <a:ext cx="1440539" cy="1584365"/>
                <a:chOff x="286661" y="1627073"/>
                <a:chExt cx="1440539" cy="1451101"/>
              </a:xfrm>
            </p:grpSpPr>
            <p:sp>
              <p:nvSpPr>
                <p:cNvPr id="108" name="Скругленный прямоугольник 107"/>
                <p:cNvSpPr/>
                <p:nvPr/>
              </p:nvSpPr>
              <p:spPr>
                <a:xfrm>
                  <a:off x="286661" y="1627073"/>
                  <a:ext cx="1440539" cy="1451101"/>
                </a:xfrm>
                <a:prstGeom prst="roundRect">
                  <a:avLst/>
                </a:prstGeom>
                <a:solidFill>
                  <a:srgbClr val="44546A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09" name="Овал 108"/>
                <p:cNvSpPr/>
                <p:nvPr/>
              </p:nvSpPr>
              <p:spPr>
                <a:xfrm>
                  <a:off x="445008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0" name="Овал 109"/>
                <p:cNvSpPr/>
                <p:nvPr/>
              </p:nvSpPr>
              <p:spPr>
                <a:xfrm>
                  <a:off x="684356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1" name="Овал 110"/>
                <p:cNvSpPr/>
                <p:nvPr/>
              </p:nvSpPr>
              <p:spPr>
                <a:xfrm>
                  <a:off x="922568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2" name="Овал 111"/>
                <p:cNvSpPr/>
                <p:nvPr/>
              </p:nvSpPr>
              <p:spPr>
                <a:xfrm>
                  <a:off x="1160780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  <p:sp>
              <p:nvSpPr>
                <p:cNvPr id="113" name="Овал 112"/>
                <p:cNvSpPr/>
                <p:nvPr/>
              </p:nvSpPr>
              <p:spPr>
                <a:xfrm>
                  <a:off x="1398992" y="1690808"/>
                  <a:ext cx="162000" cy="162256"/>
                </a:xfrm>
                <a:prstGeom prst="ellipse">
                  <a:avLst/>
                </a:prstGeom>
                <a:solidFill>
                  <a:schemeClr val="bg1"/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ru-RU"/>
                </a:p>
              </p:txBody>
            </p:sp>
          </p:grpSp>
          <p:sp>
            <p:nvSpPr>
              <p:cNvPr id="105" name="TextBox 104"/>
              <p:cNvSpPr txBox="1"/>
              <p:nvPr/>
            </p:nvSpPr>
            <p:spPr>
              <a:xfrm>
                <a:off x="535868" y="1847588"/>
                <a:ext cx="1029850" cy="307777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ru-RU" sz="1400" b="1" dirty="0" smtClean="0">
                    <a:solidFill>
                      <a:schemeClr val="bg1"/>
                    </a:solidFill>
                  </a:rPr>
                  <a:t>ФЕВРАЛЬ</a:t>
                </a:r>
                <a:endParaRPr lang="ru-RU" sz="1400" b="1" dirty="0">
                  <a:solidFill>
                    <a:schemeClr val="bg1"/>
                  </a:solidFill>
                </a:endParaRPr>
              </a:p>
            </p:txBody>
          </p:sp>
          <p:sp>
            <p:nvSpPr>
              <p:cNvPr id="106" name="Скругленный прямоугольник 105"/>
              <p:cNvSpPr/>
              <p:nvPr/>
            </p:nvSpPr>
            <p:spPr>
              <a:xfrm>
                <a:off x="445008" y="2144569"/>
                <a:ext cx="1115984" cy="866160"/>
              </a:xfrm>
              <a:prstGeom prst="roundRect">
                <a:avLst/>
              </a:prstGeom>
              <a:solidFill>
                <a:schemeClr val="bg1"/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ru-RU" sz="5400" b="1" dirty="0">
                  <a:solidFill>
                    <a:schemeClr val="tx1"/>
                  </a:solidFill>
                  <a:latin typeface="Constantia" panose="02030602050306030303" pitchFamily="18" charset="0"/>
                </a:endParaRPr>
              </a:p>
            </p:txBody>
          </p:sp>
          <p:sp>
            <p:nvSpPr>
              <p:cNvPr id="107" name="TextBox 106"/>
              <p:cNvSpPr txBox="1"/>
              <p:nvPr/>
            </p:nvSpPr>
            <p:spPr>
              <a:xfrm>
                <a:off x="286661" y="1987629"/>
                <a:ext cx="1449991" cy="113877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ru-RU" sz="4400" b="1" dirty="0">
                    <a:solidFill>
                      <a:srgbClr val="065889"/>
                    </a:solidFill>
                  </a:rPr>
                  <a:t>3</a:t>
                </a:r>
                <a:endParaRPr lang="ru-RU" sz="4400" b="1" dirty="0" smtClean="0">
                  <a:solidFill>
                    <a:srgbClr val="065889"/>
                  </a:solidFill>
                </a:endParaRPr>
              </a:p>
              <a:p>
                <a:pPr algn="ctr"/>
                <a:r>
                  <a:rPr lang="ru-RU" sz="2400" b="1" dirty="0" smtClean="0">
                    <a:solidFill>
                      <a:srgbClr val="065889"/>
                    </a:solidFill>
                  </a:rPr>
                  <a:t>2021</a:t>
                </a:r>
                <a:endParaRPr lang="ru-RU" sz="2400" b="1" dirty="0">
                  <a:solidFill>
                    <a:srgbClr val="065889"/>
                  </a:solidFill>
                </a:endParaRPr>
              </a:p>
            </p:txBody>
          </p:sp>
        </p:grpSp>
        <p:sp>
          <p:nvSpPr>
            <p:cNvPr id="99" name="Скругленный прямоугольник 98"/>
            <p:cNvSpPr/>
            <p:nvPr/>
          </p:nvSpPr>
          <p:spPr>
            <a:xfrm>
              <a:off x="486638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0" name="Скругленный прямоугольник 99"/>
            <p:cNvSpPr/>
            <p:nvPr/>
          </p:nvSpPr>
          <p:spPr>
            <a:xfrm>
              <a:off x="733280" y="1500359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1" name="Скругленный прямоугольник 100"/>
            <p:cNvSpPr/>
            <p:nvPr/>
          </p:nvSpPr>
          <p:spPr>
            <a:xfrm>
              <a:off x="965332" y="1503764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2" name="Скругленный прямоугольник 101"/>
            <p:cNvSpPr/>
            <p:nvPr/>
          </p:nvSpPr>
          <p:spPr>
            <a:xfrm>
              <a:off x="1206554" y="1508705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  <p:sp>
          <p:nvSpPr>
            <p:cNvPr id="103" name="Скругленный прямоугольник 102"/>
            <p:cNvSpPr/>
            <p:nvPr/>
          </p:nvSpPr>
          <p:spPr>
            <a:xfrm>
              <a:off x="1444026" y="1503763"/>
              <a:ext cx="78740" cy="269295"/>
            </a:xfrm>
            <a:prstGeom prst="roundRect">
              <a:avLst/>
            </a:prstGeom>
            <a:solidFill>
              <a:schemeClr val="accent3">
                <a:lumMod val="60000"/>
                <a:lumOff val="40000"/>
              </a:schemeClr>
            </a:solidFill>
            <a:ln>
              <a:noFill/>
            </a:ln>
            <a:scene3d>
              <a:camera prst="orthographicFront"/>
              <a:lightRig rig="threePt" dir="t"/>
            </a:scene3d>
            <a:sp3d>
              <a:bevelT/>
            </a:sp3d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114" name="Round Diagonal Corner Rectangle 36">
            <a:extLst>
              <a:ext uri="{FF2B5EF4-FFF2-40B4-BE49-F238E27FC236}">
                <a16:creationId xmlns:a16="http://schemas.microsoft.com/office/drawing/2014/main" xmlns="" id="{47FC7836-74EA-47AC-AE29-6440CDFF4AAD}"/>
              </a:ext>
            </a:extLst>
          </p:cNvPr>
          <p:cNvSpPr/>
          <p:nvPr/>
        </p:nvSpPr>
        <p:spPr>
          <a:xfrm rot="10800000" flipV="1">
            <a:off x="6409035" y="3010215"/>
            <a:ext cx="4761473" cy="3205410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05B48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ЗАБВЕНИЮ НЕ ПОДЛЕЖИТ;</a:t>
            </a:r>
            <a:endParaRPr lang="ru-RU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Я И ДРУГИЕ;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ВРЕМЯ ПЕРЕМЕН; </a:t>
            </a:r>
            <a:endParaRPr lang="ru-RU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РАЗГОВОР С СОБОЙ; </a:t>
            </a:r>
          </a:p>
          <a:p>
            <a:pPr marL="285750" indent="-285750">
              <a:lnSpc>
                <a:spcPct val="107000"/>
              </a:lnSpc>
              <a:spcAft>
                <a:spcPts val="800"/>
              </a:spcAft>
              <a:buFont typeface="Wingdings" panose="05000000000000000000" pitchFamily="2" charset="2"/>
              <a:buChar char="Ø"/>
            </a:pPr>
            <a:r>
              <a:rPr lang="ru-RU" b="1" dirty="0" smtClean="0">
                <a:solidFill>
                  <a:schemeClr val="bg1"/>
                </a:solidFill>
                <a:ea typeface="Calibri" panose="020F0502020204030204" pitchFamily="34" charset="0"/>
                <a:cs typeface="Times New Roman" panose="02020603050405020304" pitchFamily="18" charset="0"/>
              </a:rPr>
              <a:t>МЕЖДУ ПРОШЛЫМ И БУДУЩИМ: ПОРТРЕТ МОЕГО ПОКОЛЕНИЯ</a:t>
            </a:r>
            <a:endParaRPr lang="ru-RU" sz="1400" b="1" dirty="0">
              <a:solidFill>
                <a:schemeClr val="bg1"/>
              </a:solidFill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74" name="Пятиугольник 73"/>
          <p:cNvSpPr/>
          <p:nvPr/>
        </p:nvSpPr>
        <p:spPr>
          <a:xfrm rot="5400000">
            <a:off x="2820417" y="-427426"/>
            <a:ext cx="898506" cy="4237684"/>
          </a:xfrm>
          <a:prstGeom prst="homePlate">
            <a:avLst/>
          </a:prstGeom>
          <a:solidFill>
            <a:srgbClr val="0658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endParaRPr lang="ru-RU"/>
          </a:p>
        </p:txBody>
      </p:sp>
      <p:sp>
        <p:nvSpPr>
          <p:cNvPr id="75" name="TextBox 74"/>
          <p:cNvSpPr txBox="1"/>
          <p:nvPr/>
        </p:nvSpPr>
        <p:spPr>
          <a:xfrm>
            <a:off x="1431237" y="1325058"/>
            <a:ext cx="35475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</a:rPr>
              <a:t>Даты проведения</a:t>
            </a:r>
            <a:endParaRPr lang="ru-RU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4152669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09336" y="201511"/>
            <a:ext cx="10143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5F5F5F"/>
                </a:solidFill>
              </a:rPr>
              <a:t>Особенности проведения </a:t>
            </a:r>
            <a:r>
              <a:rPr lang="ru-RU" sz="2800" b="1" dirty="0">
                <a:solidFill>
                  <a:srgbClr val="5F5F5F"/>
                </a:solidFill>
              </a:rPr>
              <a:t>итогового сочинения (изложения)</a:t>
            </a:r>
            <a:endParaRPr lang="en-US" sz="2800" b="1" dirty="0">
              <a:solidFill>
                <a:srgbClr val="5F5F5F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 flipV="1">
            <a:off x="62144" y="706815"/>
            <a:ext cx="8164512" cy="99169"/>
            <a:chOff x="1" y="4450235"/>
            <a:chExt cx="15983746" cy="135580"/>
          </a:xfrm>
        </p:grpSpPr>
        <p:sp>
          <p:nvSpPr>
            <p:cNvPr id="24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5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6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7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grpSp>
        <p:nvGrpSpPr>
          <p:cNvPr id="7" name="Группа 6"/>
          <p:cNvGrpSpPr/>
          <p:nvPr/>
        </p:nvGrpSpPr>
        <p:grpSpPr>
          <a:xfrm>
            <a:off x="774529" y="1152069"/>
            <a:ext cx="10143248" cy="820347"/>
            <a:chOff x="909336" y="1296365"/>
            <a:chExt cx="10143248" cy="625032"/>
          </a:xfrm>
        </p:grpSpPr>
        <p:sp>
          <p:nvSpPr>
            <p:cNvPr id="3" name="Нашивка 2"/>
            <p:cNvSpPr/>
            <p:nvPr/>
          </p:nvSpPr>
          <p:spPr>
            <a:xfrm>
              <a:off x="909336" y="1296365"/>
              <a:ext cx="1157134" cy="625032"/>
            </a:xfrm>
            <a:prstGeom prst="chevron">
              <a:avLst/>
            </a:prstGeom>
            <a:solidFill>
              <a:srgbClr val="05B48E"/>
            </a:solidFill>
            <a:ln>
              <a:solidFill>
                <a:srgbClr val="05B4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2" name="Нашивка 11"/>
            <p:cNvSpPr/>
            <p:nvPr/>
          </p:nvSpPr>
          <p:spPr>
            <a:xfrm>
              <a:off x="2057159" y="1296365"/>
              <a:ext cx="942613" cy="625032"/>
            </a:xfrm>
            <a:prstGeom prst="chevron">
              <a:avLst/>
            </a:prstGeom>
            <a:solidFill>
              <a:srgbClr val="05B48E"/>
            </a:solidFill>
            <a:ln>
              <a:solidFill>
                <a:srgbClr val="05B4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5" name="Прямоугольник 4"/>
            <p:cNvSpPr/>
            <p:nvPr/>
          </p:nvSpPr>
          <p:spPr>
            <a:xfrm>
              <a:off x="2673752" y="1296365"/>
              <a:ext cx="8378832" cy="625032"/>
            </a:xfrm>
            <a:prstGeom prst="rect">
              <a:avLst/>
            </a:prstGeom>
            <a:solidFill>
              <a:srgbClr val="05B48E"/>
            </a:solidFill>
            <a:ln>
              <a:solidFill>
                <a:srgbClr val="05B48E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8" name="Прямоугольник 7"/>
          <p:cNvSpPr/>
          <p:nvPr/>
        </p:nvSpPr>
        <p:spPr>
          <a:xfrm>
            <a:off x="2417043" y="1191532"/>
            <a:ext cx="8986114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000" b="1" dirty="0">
                <a:solidFill>
                  <a:schemeClr val="bg1"/>
                </a:solidFill>
              </a:rPr>
              <a:t>В </a:t>
            </a:r>
            <a:r>
              <a:rPr lang="ru-RU" sz="2000" b="1" dirty="0" smtClean="0">
                <a:solidFill>
                  <a:schemeClr val="bg1"/>
                </a:solidFill>
              </a:rPr>
              <a:t>2019-2020 </a:t>
            </a:r>
            <a:r>
              <a:rPr lang="ru-RU" sz="2000" b="1" dirty="0">
                <a:solidFill>
                  <a:schemeClr val="bg1"/>
                </a:solidFill>
              </a:rPr>
              <a:t>учебном году сочинение (изложение) проводилось </a:t>
            </a:r>
            <a:r>
              <a:rPr lang="ru-RU" sz="2000" b="1" dirty="0" smtClean="0">
                <a:solidFill>
                  <a:schemeClr val="bg1"/>
                </a:solidFill>
              </a:rPr>
              <a:t>НЕ в </a:t>
            </a:r>
            <a:r>
              <a:rPr lang="ru-RU" sz="2000" b="1" dirty="0">
                <a:solidFill>
                  <a:schemeClr val="bg1"/>
                </a:solidFill>
              </a:rPr>
              <a:t>своей </a:t>
            </a:r>
            <a:r>
              <a:rPr lang="ru-RU" sz="2000" b="1" dirty="0" smtClean="0">
                <a:solidFill>
                  <a:schemeClr val="bg1"/>
                </a:solidFill>
              </a:rPr>
              <a:t>школе (преимущественно в ППЭ под видеонаблюдением)</a:t>
            </a:r>
            <a:endParaRPr lang="ru-RU" sz="2000" dirty="0">
              <a:solidFill>
                <a:schemeClr val="bg1"/>
              </a:solidFill>
            </a:endParaRPr>
          </a:p>
        </p:txBody>
      </p:sp>
      <p:grpSp>
        <p:nvGrpSpPr>
          <p:cNvPr id="17" name="Группа 16"/>
          <p:cNvGrpSpPr/>
          <p:nvPr/>
        </p:nvGrpSpPr>
        <p:grpSpPr>
          <a:xfrm>
            <a:off x="774529" y="2094599"/>
            <a:ext cx="10143248" cy="852375"/>
            <a:chOff x="909336" y="1296365"/>
            <a:chExt cx="10143248" cy="625032"/>
          </a:xfrm>
          <a:solidFill>
            <a:srgbClr val="065889"/>
          </a:solidFill>
        </p:grpSpPr>
        <p:sp>
          <p:nvSpPr>
            <p:cNvPr id="18" name="Нашивка 17"/>
            <p:cNvSpPr/>
            <p:nvPr/>
          </p:nvSpPr>
          <p:spPr>
            <a:xfrm>
              <a:off x="909336" y="1296365"/>
              <a:ext cx="1157134" cy="625032"/>
            </a:xfrm>
            <a:prstGeom prst="chevron">
              <a:avLst/>
            </a:prstGeom>
            <a:grpFill/>
            <a:ln>
              <a:solidFill>
                <a:srgbClr val="0658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19" name="Нашивка 18"/>
            <p:cNvSpPr/>
            <p:nvPr/>
          </p:nvSpPr>
          <p:spPr>
            <a:xfrm>
              <a:off x="2057159" y="1296365"/>
              <a:ext cx="942613" cy="625032"/>
            </a:xfrm>
            <a:prstGeom prst="chevron">
              <a:avLst/>
            </a:prstGeom>
            <a:grpFill/>
            <a:ln>
              <a:solidFill>
                <a:srgbClr val="0658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>
                <a:solidFill>
                  <a:schemeClr val="tx1"/>
                </a:solidFill>
              </a:endParaRPr>
            </a:p>
          </p:txBody>
        </p:sp>
        <p:sp>
          <p:nvSpPr>
            <p:cNvPr id="21" name="Прямоугольник 20"/>
            <p:cNvSpPr/>
            <p:nvPr/>
          </p:nvSpPr>
          <p:spPr>
            <a:xfrm>
              <a:off x="2673752" y="1296365"/>
              <a:ext cx="8378832" cy="625032"/>
            </a:xfrm>
            <a:prstGeom prst="rect">
              <a:avLst/>
            </a:prstGeom>
            <a:grpFill/>
            <a:ln>
              <a:solidFill>
                <a:srgbClr val="065889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ru-RU"/>
            </a:p>
          </p:txBody>
        </p:sp>
      </p:grpSp>
      <p:sp>
        <p:nvSpPr>
          <p:cNvPr id="22" name="Прямоугольник 21"/>
          <p:cNvSpPr/>
          <p:nvPr/>
        </p:nvSpPr>
        <p:spPr>
          <a:xfrm>
            <a:off x="2864965" y="2269141"/>
            <a:ext cx="898611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bg1"/>
                </a:solidFill>
              </a:rPr>
              <a:t>Особенность </a:t>
            </a:r>
            <a:r>
              <a:rPr lang="ru-RU" sz="2400" b="1" dirty="0">
                <a:solidFill>
                  <a:schemeClr val="bg1"/>
                </a:solidFill>
              </a:rPr>
              <a:t>проведения ИС в </a:t>
            </a:r>
            <a:r>
              <a:rPr lang="ru-RU" sz="2400" b="1" dirty="0" smtClean="0">
                <a:solidFill>
                  <a:schemeClr val="bg1"/>
                </a:solidFill>
              </a:rPr>
              <a:t>2020-2021 </a:t>
            </a:r>
            <a:r>
              <a:rPr lang="ru-RU" sz="2400" b="1" dirty="0">
                <a:solidFill>
                  <a:schemeClr val="bg1"/>
                </a:solidFill>
              </a:rPr>
              <a:t>учебном году</a:t>
            </a:r>
            <a:endParaRPr lang="ru-RU" sz="2400" dirty="0">
              <a:solidFill>
                <a:schemeClr val="bg1"/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7093258" y="5274574"/>
            <a:ext cx="4757821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solidFill>
                  <a:srgbClr val="FE4203"/>
                </a:solidFill>
              </a:rPr>
              <a:t>м</a:t>
            </a:r>
            <a:r>
              <a:rPr lang="ru-RU" sz="2400" b="1" dirty="0" smtClean="0">
                <a:solidFill>
                  <a:srgbClr val="FE4203"/>
                </a:solidFill>
              </a:rPr>
              <a:t>еста проведения </a:t>
            </a:r>
            <a:r>
              <a:rPr lang="ru-RU" sz="2400" b="1" dirty="0">
                <a:solidFill>
                  <a:srgbClr val="FE4203"/>
                </a:solidFill>
              </a:rPr>
              <a:t>ИС будут </a:t>
            </a:r>
            <a:endParaRPr lang="ru-RU" sz="2400" b="1" dirty="0" smtClean="0">
              <a:solidFill>
                <a:srgbClr val="FE4203"/>
              </a:solidFill>
            </a:endParaRPr>
          </a:p>
          <a:p>
            <a:pPr algn="ctr"/>
            <a:r>
              <a:rPr lang="ru-RU" sz="2400" b="1" dirty="0" smtClean="0">
                <a:solidFill>
                  <a:srgbClr val="FE4203"/>
                </a:solidFill>
              </a:rPr>
              <a:t>определены </a:t>
            </a:r>
            <a:r>
              <a:rPr lang="ru-RU" sz="2400" b="1" dirty="0" smtClean="0">
                <a:solidFill>
                  <a:srgbClr val="FE4203"/>
                </a:solidFill>
              </a:rPr>
              <a:t>министерством по предложению МОУО</a:t>
            </a:r>
            <a:endParaRPr lang="ru-RU" sz="2400" dirty="0">
              <a:solidFill>
                <a:srgbClr val="FE4203"/>
              </a:solidFill>
            </a:endParaRPr>
          </a:p>
        </p:txBody>
      </p:sp>
      <p:sp>
        <p:nvSpPr>
          <p:cNvPr id="10" name="Прямоугольник с двумя скругленными противолежащими углами 9"/>
          <p:cNvSpPr/>
          <p:nvPr/>
        </p:nvSpPr>
        <p:spPr>
          <a:xfrm>
            <a:off x="7093258" y="3349752"/>
            <a:ext cx="4757821" cy="1955467"/>
          </a:xfrm>
          <a:prstGeom prst="round2DiagRect">
            <a:avLst/>
          </a:prstGeom>
          <a:solidFill>
            <a:srgbClr val="F86F38"/>
          </a:solidFill>
          <a:ln>
            <a:solidFill>
              <a:srgbClr val="F86F38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000" b="1" dirty="0" smtClean="0">
                <a:solidFill>
                  <a:schemeClr val="bg1"/>
                </a:solidFill>
              </a:rPr>
              <a:t>ДЛЯ </a:t>
            </a:r>
          </a:p>
          <a:p>
            <a:r>
              <a:rPr lang="ru-RU" sz="2000" b="1" dirty="0" smtClean="0">
                <a:solidFill>
                  <a:schemeClr val="bg1"/>
                </a:solidFill>
              </a:rPr>
              <a:t>- для частных и государственных школ;</a:t>
            </a:r>
            <a:endParaRPr lang="ru-RU" sz="2000" b="1" dirty="0">
              <a:solidFill>
                <a:schemeClr val="bg1"/>
              </a:solidFill>
            </a:endParaRP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</a:rPr>
              <a:t>для обучающихся на дому;</a:t>
            </a:r>
          </a:p>
          <a:p>
            <a:pPr marL="342900" indent="-342900">
              <a:buFontTx/>
              <a:buChar char="-"/>
            </a:pPr>
            <a:r>
              <a:rPr lang="ru-RU" sz="2000" b="1" dirty="0" smtClean="0">
                <a:solidFill>
                  <a:schemeClr val="bg1"/>
                </a:solidFill>
              </a:rPr>
              <a:t>для выпускников прошлых лет</a:t>
            </a:r>
            <a:endParaRPr lang="ru-RU" sz="2000" dirty="0">
              <a:solidFill>
                <a:schemeClr val="bg1"/>
              </a:solidFill>
            </a:endParaRPr>
          </a:p>
        </p:txBody>
      </p:sp>
      <p:sp>
        <p:nvSpPr>
          <p:cNvPr id="28" name="Загнутый угол 27"/>
          <p:cNvSpPr/>
          <p:nvPr/>
        </p:nvSpPr>
        <p:spPr>
          <a:xfrm>
            <a:off x="774529" y="3330473"/>
            <a:ext cx="5546371" cy="2992838"/>
          </a:xfrm>
          <a:prstGeom prst="foldedCorner">
            <a:avLst/>
          </a:prstGeom>
          <a:solidFill>
            <a:srgbClr val="FDD6C7"/>
          </a:solidFill>
          <a:ln>
            <a:solidFill>
              <a:srgbClr val="FDD6C7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endParaRPr lang="ru-RU" sz="1400" b="1" dirty="0" smtClean="0">
              <a:solidFill>
                <a:srgbClr val="065889"/>
              </a:solidFill>
            </a:endParaRPr>
          </a:p>
          <a:p>
            <a:pPr algn="ctr"/>
            <a:endParaRPr lang="ru-RU" sz="1400" b="1" dirty="0" smtClean="0">
              <a:solidFill>
                <a:srgbClr val="065889"/>
              </a:solidFill>
            </a:endParaRPr>
          </a:p>
          <a:p>
            <a:pPr algn="ctr"/>
            <a:r>
              <a:rPr lang="ru-RU" sz="4000" b="1" dirty="0">
                <a:solidFill>
                  <a:srgbClr val="44546A"/>
                </a:solidFill>
              </a:rPr>
              <a:t>Муниципальные ОО </a:t>
            </a:r>
            <a:r>
              <a:rPr lang="ru-RU" sz="4000" b="1" dirty="0" smtClean="0">
                <a:solidFill>
                  <a:srgbClr val="44546A"/>
                </a:solidFill>
              </a:rPr>
              <a:t> </a:t>
            </a:r>
            <a:endParaRPr lang="ru-RU" sz="4000" b="1" dirty="0">
              <a:solidFill>
                <a:srgbClr val="44546A"/>
              </a:solidFill>
            </a:endParaRPr>
          </a:p>
          <a:p>
            <a:pPr algn="ctr"/>
            <a:r>
              <a:rPr lang="ru-RU" sz="4000" b="1" dirty="0" smtClean="0">
                <a:solidFill>
                  <a:srgbClr val="44546A"/>
                </a:solidFill>
              </a:rPr>
              <a:t>пишут итоговое сочинение</a:t>
            </a:r>
            <a:endParaRPr lang="ru-RU" sz="4000" b="1" dirty="0">
              <a:solidFill>
                <a:srgbClr val="44546A"/>
              </a:solidFill>
            </a:endParaRPr>
          </a:p>
          <a:p>
            <a:pPr algn="ctr"/>
            <a:r>
              <a:rPr lang="ru-RU" sz="4000" b="1" u="sng" dirty="0">
                <a:solidFill>
                  <a:srgbClr val="44546A"/>
                </a:solidFill>
              </a:rPr>
              <a:t>в своих школах</a:t>
            </a:r>
          </a:p>
        </p:txBody>
      </p:sp>
    </p:spTree>
    <p:extLst>
      <p:ext uri="{BB962C8B-B14F-4D97-AF65-F5344CB8AC3E}">
        <p14:creationId xmlns:p14="http://schemas.microsoft.com/office/powerpoint/2010/main" val="210635222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09336" y="201511"/>
            <a:ext cx="10143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5F5F5F"/>
                </a:solidFill>
              </a:rPr>
              <a:t>Обеспечиваем объективность проведения</a:t>
            </a:r>
            <a:endParaRPr lang="en-US" sz="2800" b="1" dirty="0">
              <a:solidFill>
                <a:srgbClr val="5F5F5F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 flipV="1">
            <a:off x="0" y="910014"/>
            <a:ext cx="8164512" cy="99169"/>
            <a:chOff x="1" y="4450235"/>
            <a:chExt cx="15983746" cy="135580"/>
          </a:xfrm>
        </p:grpSpPr>
        <p:sp>
          <p:nvSpPr>
            <p:cNvPr id="24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5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6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7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974891" y="1851394"/>
            <a:ext cx="10265789" cy="48320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</a:rPr>
              <a:t>Видеозапись</a:t>
            </a:r>
            <a:r>
              <a:rPr lang="en-US" sz="2800" b="1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при проведении </a:t>
            </a:r>
            <a:r>
              <a:rPr lang="ru-RU" sz="2800" dirty="0" smtClean="0">
                <a:solidFill>
                  <a:srgbClr val="002060"/>
                </a:solidFill>
              </a:rPr>
              <a:t>ИС </a:t>
            </a:r>
            <a:r>
              <a:rPr lang="ru-RU" sz="2800" b="1" dirty="0" smtClean="0">
                <a:solidFill>
                  <a:srgbClr val="002060"/>
                </a:solidFill>
              </a:rPr>
              <a:t>вести </a:t>
            </a:r>
            <a:r>
              <a:rPr lang="ru-RU" sz="2800" dirty="0" smtClean="0">
                <a:solidFill>
                  <a:srgbClr val="002060"/>
                </a:solidFill>
              </a:rPr>
              <a:t>во </a:t>
            </a:r>
            <a:r>
              <a:rPr lang="ru-RU" sz="2800" dirty="0">
                <a:solidFill>
                  <a:srgbClr val="002060"/>
                </a:solidFill>
              </a:rPr>
              <a:t>всех школах, где установлена система </a:t>
            </a:r>
            <a:r>
              <a:rPr lang="ru-RU" sz="2800" dirty="0" smtClean="0">
                <a:solidFill>
                  <a:srgbClr val="002060"/>
                </a:solidFill>
              </a:rPr>
              <a:t>видеонаблюдения;</a:t>
            </a:r>
            <a:endParaRPr lang="ru-RU" sz="2800" dirty="0" smtClean="0">
              <a:solidFill>
                <a:srgbClr val="002060"/>
              </a:solidFill>
            </a:endParaRPr>
          </a:p>
          <a:p>
            <a:pPr lvl="0" algn="just"/>
            <a:endParaRPr lang="ru-RU" sz="2800" dirty="0">
              <a:solidFill>
                <a:srgbClr val="002060"/>
              </a:solidFill>
            </a:endParaRP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ru-RU" sz="2800" b="1" dirty="0" smtClean="0">
                <a:solidFill>
                  <a:srgbClr val="002060"/>
                </a:solidFill>
              </a:rPr>
              <a:t>Видеозапись </a:t>
            </a:r>
            <a:r>
              <a:rPr lang="ru-RU" sz="2800" dirty="0" smtClean="0">
                <a:solidFill>
                  <a:srgbClr val="002060"/>
                </a:solidFill>
              </a:rPr>
              <a:t>в местах</a:t>
            </a:r>
            <a:r>
              <a:rPr lang="ru-RU" sz="2800" b="1" dirty="0" smtClean="0">
                <a:solidFill>
                  <a:srgbClr val="002060"/>
                </a:solidFill>
              </a:rPr>
              <a:t> </a:t>
            </a:r>
            <a:r>
              <a:rPr lang="ru-RU" sz="2800" b="1" dirty="0">
                <a:solidFill>
                  <a:srgbClr val="002060"/>
                </a:solidFill>
              </a:rPr>
              <a:t>проверки </a:t>
            </a:r>
            <a:r>
              <a:rPr lang="ru-RU" sz="2800" dirty="0" smtClean="0">
                <a:solidFill>
                  <a:srgbClr val="002060"/>
                </a:solidFill>
              </a:rPr>
              <a:t>ИС;</a:t>
            </a:r>
            <a:endParaRPr lang="ru-RU" sz="2800" dirty="0" smtClean="0">
              <a:solidFill>
                <a:srgbClr val="002060"/>
              </a:solidFill>
            </a:endParaRPr>
          </a:p>
          <a:p>
            <a:pPr lvl="0"/>
            <a:endParaRPr lang="ru-RU" sz="2800" dirty="0">
              <a:solidFill>
                <a:srgbClr val="002060"/>
              </a:solidFill>
            </a:endParaRPr>
          </a:p>
          <a:p>
            <a:pPr marL="457200" lvl="0" indent="-457200" algn="just">
              <a:buFont typeface="Wingdings" panose="05000000000000000000" pitchFamily="2" charset="2"/>
              <a:buChar char="q"/>
            </a:pPr>
            <a:r>
              <a:rPr lang="ru-RU" sz="2800" dirty="0" smtClean="0">
                <a:solidFill>
                  <a:srgbClr val="002060"/>
                </a:solidFill>
              </a:rPr>
              <a:t>Присутствие </a:t>
            </a:r>
            <a:r>
              <a:rPr lang="ru-RU" sz="2800" b="1" dirty="0" smtClean="0">
                <a:solidFill>
                  <a:srgbClr val="002060"/>
                </a:solidFill>
              </a:rPr>
              <a:t>независимых наблюдателей</a:t>
            </a:r>
            <a:r>
              <a:rPr lang="ru-RU" sz="2800" dirty="0" smtClean="0">
                <a:solidFill>
                  <a:srgbClr val="002060"/>
                </a:solidFill>
              </a:rPr>
              <a:t> </a:t>
            </a:r>
            <a:r>
              <a:rPr lang="ru-RU" sz="2800" dirty="0">
                <a:solidFill>
                  <a:srgbClr val="002060"/>
                </a:solidFill>
              </a:rPr>
              <a:t>из числа обученных и  аккредитованных на основной период </a:t>
            </a:r>
            <a:r>
              <a:rPr lang="ru-RU" sz="2800" dirty="0" smtClean="0">
                <a:solidFill>
                  <a:srgbClr val="002060"/>
                </a:solidFill>
              </a:rPr>
              <a:t>ЕГЭ 2020 </a:t>
            </a:r>
            <a:r>
              <a:rPr lang="ru-RU" sz="2800" dirty="0">
                <a:solidFill>
                  <a:srgbClr val="002060"/>
                </a:solidFill>
              </a:rPr>
              <a:t>года </a:t>
            </a:r>
            <a:r>
              <a:rPr lang="ru-RU" sz="2800" dirty="0" smtClean="0">
                <a:solidFill>
                  <a:srgbClr val="002060"/>
                </a:solidFill>
              </a:rPr>
              <a:t>общественных наблюдателей (их </a:t>
            </a:r>
            <a:r>
              <a:rPr lang="ru-RU" sz="2800" dirty="0">
                <a:solidFill>
                  <a:srgbClr val="002060"/>
                </a:solidFill>
              </a:rPr>
              <a:t>удостоверения действительны до 31 декабря </a:t>
            </a:r>
            <a:r>
              <a:rPr lang="ru-RU" sz="2800" dirty="0" smtClean="0">
                <a:solidFill>
                  <a:srgbClr val="002060"/>
                </a:solidFill>
              </a:rPr>
              <a:t>2020 </a:t>
            </a:r>
            <a:r>
              <a:rPr lang="ru-RU" sz="2800" dirty="0">
                <a:solidFill>
                  <a:srgbClr val="002060"/>
                </a:solidFill>
              </a:rPr>
              <a:t>года), а также </a:t>
            </a:r>
            <a:r>
              <a:rPr lang="ru-RU" sz="2800" b="1" dirty="0">
                <a:solidFill>
                  <a:srgbClr val="002060"/>
                </a:solidFill>
              </a:rPr>
              <a:t>независимых наблюдателей</a:t>
            </a:r>
            <a:r>
              <a:rPr lang="ru-RU" sz="2800" dirty="0">
                <a:solidFill>
                  <a:srgbClr val="002060"/>
                </a:solidFill>
              </a:rPr>
              <a:t>, подготовленных на муниципальном уровне.</a:t>
            </a:r>
          </a:p>
        </p:txBody>
      </p:sp>
    </p:spTree>
    <p:extLst>
      <p:ext uri="{BB962C8B-B14F-4D97-AF65-F5344CB8AC3E}">
        <p14:creationId xmlns:p14="http://schemas.microsoft.com/office/powerpoint/2010/main" val="8344199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909336" y="201511"/>
            <a:ext cx="1014324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5F5F5F"/>
                </a:solidFill>
              </a:rPr>
              <a:t>Создание комиссий – приказы МОУО</a:t>
            </a:r>
            <a:endParaRPr lang="en-US" sz="2800" b="1" dirty="0">
              <a:solidFill>
                <a:srgbClr val="5F5F5F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 flipV="1">
            <a:off x="0" y="910014"/>
            <a:ext cx="8164512" cy="99169"/>
            <a:chOff x="1" y="4450235"/>
            <a:chExt cx="15983746" cy="135580"/>
          </a:xfrm>
        </p:grpSpPr>
        <p:sp>
          <p:nvSpPr>
            <p:cNvPr id="24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5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6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  <p:sp>
          <p:nvSpPr>
            <p:cNvPr id="27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1400"/>
            </a:p>
          </p:txBody>
        </p:sp>
      </p:grpSp>
      <p:sp>
        <p:nvSpPr>
          <p:cNvPr id="15" name="Прямоугольник 14"/>
          <p:cNvSpPr/>
          <p:nvPr/>
        </p:nvSpPr>
        <p:spPr>
          <a:xfrm>
            <a:off x="330926" y="1194466"/>
            <a:ext cx="11660777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rgbClr val="05B48E"/>
                </a:solidFill>
              </a:rPr>
              <a:t>Пункт 23 Порядка проведения ГИА (приказ 190/1512 от 7.11.2018 г.)</a:t>
            </a: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65889"/>
                </a:solidFill>
              </a:rPr>
              <a:t>МОУО (учредителями) создаются комиссии по проведению ИС и комиссия по проверке и оцениванию ИС;</a:t>
            </a:r>
          </a:p>
          <a:p>
            <a:pPr algn="just"/>
            <a:endParaRPr lang="ru-RU" sz="2400" b="1" dirty="0" smtClean="0">
              <a:solidFill>
                <a:srgbClr val="065889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400" b="1" dirty="0" smtClean="0">
                <a:solidFill>
                  <a:srgbClr val="065889"/>
                </a:solidFill>
              </a:rPr>
              <a:t>МОУО формирует состав комиссии по проверке </a:t>
            </a:r>
            <a:r>
              <a:rPr lang="ru-RU" sz="2400" dirty="0">
                <a:solidFill>
                  <a:srgbClr val="065889"/>
                </a:solidFill>
              </a:rPr>
              <a:t>и </a:t>
            </a:r>
            <a:r>
              <a:rPr lang="ru-RU" sz="2400" dirty="0" smtClean="0">
                <a:solidFill>
                  <a:srgbClr val="065889"/>
                </a:solidFill>
              </a:rPr>
              <a:t>обеспечивает подбор </a:t>
            </a:r>
            <a:r>
              <a:rPr lang="ru-RU" sz="2400" dirty="0">
                <a:solidFill>
                  <a:srgbClr val="065889"/>
                </a:solidFill>
              </a:rPr>
              <a:t>и </a:t>
            </a:r>
            <a:r>
              <a:rPr lang="ru-RU" sz="2400" dirty="0" smtClean="0">
                <a:solidFill>
                  <a:srgbClr val="065889"/>
                </a:solidFill>
              </a:rPr>
              <a:t>подготовку </a:t>
            </a:r>
            <a:r>
              <a:rPr lang="ru-RU" sz="2400" dirty="0">
                <a:solidFill>
                  <a:srgbClr val="065889"/>
                </a:solidFill>
              </a:rPr>
              <a:t>специалистов-экспертов в соответствии с установленными </a:t>
            </a:r>
            <a:r>
              <a:rPr lang="ru-RU" sz="2400" dirty="0" smtClean="0">
                <a:solidFill>
                  <a:srgbClr val="065889"/>
                </a:solidFill>
              </a:rPr>
              <a:t>требованиями </a:t>
            </a:r>
          </a:p>
          <a:p>
            <a:pPr algn="just"/>
            <a:endParaRPr lang="ru-RU" sz="2400" dirty="0">
              <a:solidFill>
                <a:srgbClr val="065889"/>
              </a:solidFill>
            </a:endParaRPr>
          </a:p>
          <a:p>
            <a:pPr marL="457200" indent="-457200" algn="just">
              <a:buFont typeface="Wingdings" panose="05000000000000000000" pitchFamily="2" charset="2"/>
              <a:buChar char="q"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по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решению министерства </a:t>
            </a:r>
            <a:r>
              <a:rPr lang="ru-RU" sz="2400" b="1" dirty="0">
                <a:solidFill>
                  <a:schemeClr val="accent1">
                    <a:lumMod val="50000"/>
                  </a:schemeClr>
                </a:solidFill>
              </a:rPr>
              <a:t>на региональном уровне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</a:rPr>
              <a:t>будет проведена </a:t>
            </a:r>
            <a:endParaRPr lang="ru-RU" sz="2400" b="1" dirty="0">
              <a:solidFill>
                <a:schemeClr val="accent1">
                  <a:lumMod val="50000"/>
                </a:schemeClr>
              </a:solidFill>
            </a:endParaRPr>
          </a:p>
          <a:p>
            <a:pPr algn="just"/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выборочная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ru-RU" sz="2400" b="1" dirty="0" smtClean="0">
                <a:solidFill>
                  <a:schemeClr val="accent1">
                    <a:lumMod val="50000"/>
                  </a:schemeClr>
                </a:solidFill>
              </a:rPr>
              <a:t>перепроверка ИС отдельных школ </a:t>
            </a:r>
          </a:p>
          <a:p>
            <a:pPr algn="just"/>
            <a:r>
              <a:rPr lang="ru-RU" sz="2400" i="1" dirty="0" smtClean="0">
                <a:solidFill>
                  <a:srgbClr val="FE4203"/>
                </a:solidFill>
              </a:rPr>
              <a:t>(в 2020 году были перепроверены  3 597 работ (17% от общего числа работ), </a:t>
            </a:r>
          </a:p>
          <a:p>
            <a:pPr algn="just"/>
            <a:r>
              <a:rPr lang="ru-RU" sz="2400" i="1" dirty="0" smtClean="0">
                <a:solidFill>
                  <a:srgbClr val="FE4203"/>
                </a:solidFill>
              </a:rPr>
              <a:t>из них 42 ИС с изменением результатов: 2 с изменением итогового результата, </a:t>
            </a:r>
          </a:p>
          <a:p>
            <a:pPr algn="just"/>
            <a:r>
              <a:rPr lang="ru-RU" sz="2400" i="1" dirty="0" smtClean="0">
                <a:solidFill>
                  <a:srgbClr val="FE4203"/>
                </a:solidFill>
              </a:rPr>
              <a:t>40 </a:t>
            </a:r>
            <a:r>
              <a:rPr lang="ru-RU" sz="2400" i="1" dirty="0" smtClean="0">
                <a:solidFill>
                  <a:srgbClr val="FE4203"/>
                </a:solidFill>
              </a:rPr>
              <a:t> - с </a:t>
            </a:r>
            <a:r>
              <a:rPr lang="ru-RU" sz="2400" i="1" dirty="0" smtClean="0">
                <a:solidFill>
                  <a:srgbClr val="FE4203"/>
                </a:solidFill>
              </a:rPr>
              <a:t>изменением по критериям, но без изменения итогового результата).</a:t>
            </a:r>
          </a:p>
        </p:txBody>
      </p:sp>
      <p:sp>
        <p:nvSpPr>
          <p:cNvPr id="10" name="Round Diagonal Corner Rectangle 36">
            <a:extLst>
              <a:ext uri="{FF2B5EF4-FFF2-40B4-BE49-F238E27FC236}">
                <a16:creationId xmlns:a16="http://schemas.microsoft.com/office/drawing/2014/main" xmlns="" id="{47FC7836-74EA-47AC-AE29-6440CDFF4AAD}"/>
              </a:ext>
            </a:extLst>
          </p:cNvPr>
          <p:cNvSpPr/>
          <p:nvPr/>
        </p:nvSpPr>
        <p:spPr>
          <a:xfrm rot="10800000" flipV="1">
            <a:off x="578521" y="6059907"/>
            <a:ext cx="10804877" cy="763939"/>
          </a:xfrm>
          <a:prstGeom prst="round2DiagRect">
            <a:avLst>
              <a:gd name="adj1" fmla="val 50000"/>
              <a:gd name="adj2" fmla="val 0"/>
            </a:avLst>
          </a:prstGeom>
          <a:solidFill>
            <a:srgbClr val="FE420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/>
              <a:t>В </a:t>
            </a:r>
            <a:r>
              <a:rPr lang="ru-RU" sz="2800" b="1" dirty="0" smtClean="0"/>
              <a:t>2021 </a:t>
            </a:r>
            <a:r>
              <a:rPr lang="ru-RU" sz="2800" b="1" dirty="0"/>
              <a:t>году планируется перепроверить б</a:t>
            </a:r>
            <a:r>
              <a:rPr lang="ru-RU" sz="2800" b="1" u="sng" dirty="0"/>
              <a:t>о</a:t>
            </a:r>
            <a:r>
              <a:rPr lang="ru-RU" sz="2800" b="1" dirty="0"/>
              <a:t>льшее число </a:t>
            </a:r>
            <a:r>
              <a:rPr lang="ru-RU" sz="2800" b="1" dirty="0" smtClean="0"/>
              <a:t>работ</a:t>
            </a:r>
            <a:endParaRPr lang="ru-RU" sz="2800" b="1" dirty="0"/>
          </a:p>
        </p:txBody>
      </p:sp>
    </p:spTree>
    <p:extLst>
      <p:ext uri="{BB962C8B-B14F-4D97-AF65-F5344CB8AC3E}">
        <p14:creationId xmlns:p14="http://schemas.microsoft.com/office/powerpoint/2010/main" val="1152610102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135803" y="33623"/>
            <a:ext cx="11794940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 smtClean="0">
                <a:solidFill>
                  <a:srgbClr val="5F5F5F"/>
                </a:solidFill>
              </a:rPr>
              <a:t>Организация проверки </a:t>
            </a:r>
            <a:r>
              <a:rPr lang="ru-RU" sz="2800" b="1" dirty="0" smtClean="0">
                <a:solidFill>
                  <a:srgbClr val="5F5F5F"/>
                </a:solidFill>
              </a:rPr>
              <a:t>итогового </a:t>
            </a:r>
            <a:r>
              <a:rPr lang="ru-RU" sz="2800" b="1" dirty="0">
                <a:solidFill>
                  <a:srgbClr val="5F5F5F"/>
                </a:solidFill>
              </a:rPr>
              <a:t>сочинения (изложения</a:t>
            </a:r>
            <a:r>
              <a:rPr lang="ru-RU" sz="2800" b="1" dirty="0" smtClean="0">
                <a:solidFill>
                  <a:srgbClr val="5F5F5F"/>
                </a:solidFill>
              </a:rPr>
              <a:t>) в зависимости от эпидемиологической обстановки</a:t>
            </a:r>
            <a:endParaRPr lang="en-US" sz="2800" b="1" dirty="0" smtClean="0">
              <a:solidFill>
                <a:srgbClr val="5F5F5F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 flipV="1">
            <a:off x="0" y="910014"/>
            <a:ext cx="8164512" cy="99169"/>
            <a:chOff x="1" y="4450235"/>
            <a:chExt cx="15983746" cy="135580"/>
          </a:xfrm>
        </p:grpSpPr>
        <p:sp>
          <p:nvSpPr>
            <p:cNvPr id="24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p:sp>
          <p:nvSpPr>
            <p:cNvPr id="25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p:sp>
          <p:nvSpPr>
            <p:cNvPr id="26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p:sp>
          <p:nvSpPr>
            <p:cNvPr id="27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</p:grpSp>
      <p:sp>
        <p:nvSpPr>
          <p:cNvPr id="71" name="TextBox 5"/>
          <p:cNvSpPr txBox="1"/>
          <p:nvPr/>
        </p:nvSpPr>
        <p:spPr>
          <a:xfrm>
            <a:off x="909336" y="1145214"/>
            <a:ext cx="4001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prstClr val="white"/>
                </a:solidFill>
              </a:rPr>
              <a:t>Локальные акты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74" name="Пятиугольник 73"/>
          <p:cNvSpPr/>
          <p:nvPr/>
        </p:nvSpPr>
        <p:spPr>
          <a:xfrm rot="5400000">
            <a:off x="5137089" y="-1887676"/>
            <a:ext cx="1056807" cy="7122586"/>
          </a:xfrm>
          <a:prstGeom prst="homePlate">
            <a:avLst/>
          </a:prstGeom>
          <a:solidFill>
            <a:srgbClr val="0658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(</a:t>
            </a:r>
            <a:r>
              <a:rPr lang="ru-RU" sz="2400" b="1" dirty="0" smtClean="0">
                <a:solidFill>
                  <a:prstClr val="white"/>
                </a:solidFill>
              </a:rPr>
              <a:t>вариант 1) 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113066" y="2202021"/>
            <a:ext cx="5304430" cy="12017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/>
              <a:t>Муниципальная комиссия по проверке ИС</a:t>
            </a:r>
            <a:endParaRPr lang="ru-RU" sz="2400" b="1" dirty="0"/>
          </a:p>
        </p:txBody>
      </p:sp>
      <p:sp>
        <p:nvSpPr>
          <p:cNvPr id="3" name="Овал 2"/>
          <p:cNvSpPr/>
          <p:nvPr/>
        </p:nvSpPr>
        <p:spPr>
          <a:xfrm>
            <a:off x="214098" y="3313611"/>
            <a:ext cx="2598770" cy="1358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Место работы </a:t>
            </a: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 эксперта МК –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СОШ № 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04200" y="4837610"/>
            <a:ext cx="2654576" cy="1271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Место работы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 эксперта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МК –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СОШ № </a:t>
            </a:r>
            <a:r>
              <a:rPr lang="ru-RU" sz="2800" b="1" dirty="0" smtClean="0">
                <a:solidFill>
                  <a:srgbClr val="C00000"/>
                </a:solidFill>
              </a:rPr>
              <a:t>3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91816" y="4833255"/>
            <a:ext cx="2673531" cy="12975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Место работы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 эксперта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МК – </a:t>
            </a:r>
          </a:p>
          <a:p>
            <a:pPr lvl="0" algn="ctr"/>
            <a:r>
              <a:rPr lang="ru-RU" sz="2800" b="1" dirty="0">
                <a:solidFill>
                  <a:srgbClr val="C00000"/>
                </a:solidFill>
              </a:rPr>
              <a:t>СОШ № </a:t>
            </a:r>
            <a:r>
              <a:rPr lang="ru-RU" sz="2800" b="1" dirty="0" smtClean="0">
                <a:solidFill>
                  <a:srgbClr val="C00000"/>
                </a:solidFill>
              </a:rPr>
              <a:t>16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9126583" y="2586446"/>
            <a:ext cx="2804160" cy="1454331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Место работы 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</a:endParaRPr>
          </a:p>
          <a:p>
            <a:pPr lvl="0"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</a:rPr>
              <a:t>3 эксперта </a:t>
            </a:r>
            <a:r>
              <a:rPr lang="ru-RU" b="1" dirty="0">
                <a:solidFill>
                  <a:schemeClr val="accent1">
                    <a:lumMod val="50000"/>
                  </a:schemeClr>
                </a:solidFill>
              </a:rPr>
              <a:t>МК – </a:t>
            </a:r>
          </a:p>
          <a:p>
            <a:pPr lvl="0" algn="ctr"/>
            <a:r>
              <a:rPr lang="ru-RU" sz="2800" b="1" dirty="0">
                <a:solidFill>
                  <a:srgbClr val="C00000"/>
                </a:solidFill>
              </a:rPr>
              <a:t>СОШ № </a:t>
            </a:r>
            <a:r>
              <a:rPr lang="ru-RU" sz="2800" b="1" dirty="0" smtClean="0">
                <a:solidFill>
                  <a:srgbClr val="C00000"/>
                </a:solidFill>
              </a:rPr>
              <a:t>29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3071092">
            <a:off x="2743200" y="3143794"/>
            <a:ext cx="338075" cy="522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Стрелка вниз 8"/>
          <p:cNvSpPr/>
          <p:nvPr/>
        </p:nvSpPr>
        <p:spPr>
          <a:xfrm rot="1000282">
            <a:off x="3746656" y="3505172"/>
            <a:ext cx="461554" cy="12571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2" name="Стрелка вниз 71"/>
          <p:cNvSpPr/>
          <p:nvPr/>
        </p:nvSpPr>
        <p:spPr>
          <a:xfrm rot="21100761">
            <a:off x="6208611" y="3589319"/>
            <a:ext cx="461554" cy="1174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3" name="Стрелка вниз 72"/>
          <p:cNvSpPr/>
          <p:nvPr/>
        </p:nvSpPr>
        <p:spPr>
          <a:xfrm rot="17587265">
            <a:off x="8573185" y="2794305"/>
            <a:ext cx="338075" cy="522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6" name="Стрелка вниз 75"/>
          <p:cNvSpPr/>
          <p:nvPr/>
        </p:nvSpPr>
        <p:spPr>
          <a:xfrm rot="19811876">
            <a:off x="8079963" y="3196893"/>
            <a:ext cx="461554" cy="2212728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7" name="Овал 76"/>
          <p:cNvSpPr/>
          <p:nvPr/>
        </p:nvSpPr>
        <p:spPr>
          <a:xfrm>
            <a:off x="8691154" y="4833255"/>
            <a:ext cx="3413051" cy="18200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ru-RU" sz="2800" b="1" dirty="0" smtClean="0">
                <a:solidFill>
                  <a:schemeClr val="bg1"/>
                </a:solidFill>
              </a:rPr>
              <a:t>И так далее по числу школ в МОУО</a:t>
            </a:r>
            <a:endParaRPr lang="ru-RU" sz="2800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6080777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399164" y="-25993"/>
            <a:ext cx="10638188" cy="95410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5F5F5F"/>
                </a:solidFill>
              </a:rPr>
              <a:t>Организация проверки итогового сочинения (изложения) в зависимости от эпидемиологической обстановки</a:t>
            </a:r>
            <a:endParaRPr lang="en-US" sz="2800" b="1" dirty="0">
              <a:solidFill>
                <a:srgbClr val="5F5F5F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 flipV="1">
            <a:off x="0" y="910014"/>
            <a:ext cx="8164512" cy="99169"/>
            <a:chOff x="1" y="4450235"/>
            <a:chExt cx="15983746" cy="135580"/>
          </a:xfrm>
        </p:grpSpPr>
        <p:sp>
          <p:nvSpPr>
            <p:cNvPr id="24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p:sp>
          <p:nvSpPr>
            <p:cNvPr id="25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p:sp>
          <p:nvSpPr>
            <p:cNvPr id="26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p:sp>
          <p:nvSpPr>
            <p:cNvPr id="27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</p:grpSp>
      <p:sp>
        <p:nvSpPr>
          <p:cNvPr id="71" name="TextBox 5"/>
          <p:cNvSpPr txBox="1"/>
          <p:nvPr/>
        </p:nvSpPr>
        <p:spPr>
          <a:xfrm>
            <a:off x="909336" y="1145214"/>
            <a:ext cx="4001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prstClr val="white"/>
                </a:solidFill>
              </a:rPr>
              <a:t>Локальные акты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74" name="Пятиугольник 73"/>
          <p:cNvSpPr/>
          <p:nvPr/>
        </p:nvSpPr>
        <p:spPr>
          <a:xfrm rot="5400000">
            <a:off x="5306736" y="-2706838"/>
            <a:ext cx="1056807" cy="8643312"/>
          </a:xfrm>
          <a:prstGeom prst="homePlate">
            <a:avLst/>
          </a:prstGeom>
          <a:solidFill>
            <a:srgbClr val="0658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вариант 2 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113066" y="2202021"/>
            <a:ext cx="5304430" cy="120178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Муниципальная комиссия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3" name="Овал 2"/>
          <p:cNvSpPr/>
          <p:nvPr/>
        </p:nvSpPr>
        <p:spPr>
          <a:xfrm>
            <a:off x="214098" y="3313611"/>
            <a:ext cx="2598770" cy="135853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 smtClean="0">
                <a:solidFill>
                  <a:srgbClr val="5B9BD5">
                    <a:lumMod val="50000"/>
                  </a:srgbClr>
                </a:solidFill>
              </a:rPr>
              <a:t>Место работы </a:t>
            </a:r>
          </a:p>
          <a:p>
            <a:pPr algn="ctr"/>
            <a:r>
              <a:rPr lang="ru-RU" b="1" dirty="0" smtClean="0">
                <a:solidFill>
                  <a:srgbClr val="5B9BD5">
                    <a:lumMod val="50000"/>
                  </a:srgbClr>
                </a:solidFill>
              </a:rPr>
              <a:t>3 эксперта МК – </a:t>
            </a:r>
          </a:p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СОШ № 1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4" name="Овал 3"/>
          <p:cNvSpPr/>
          <p:nvPr/>
        </p:nvSpPr>
        <p:spPr>
          <a:xfrm>
            <a:off x="2104200" y="4837610"/>
            <a:ext cx="2654576" cy="127145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5B9BD5">
                    <a:lumMod val="50000"/>
                  </a:srgbClr>
                </a:solidFill>
              </a:rPr>
              <a:t>Место </a:t>
            </a:r>
            <a:r>
              <a:rPr lang="ru-RU" b="1" dirty="0" smtClean="0">
                <a:solidFill>
                  <a:srgbClr val="5B9BD5">
                    <a:lumMod val="50000"/>
                  </a:srgbClr>
                </a:solidFill>
              </a:rPr>
              <a:t>работы</a:t>
            </a:r>
          </a:p>
          <a:p>
            <a:pPr algn="ctr"/>
            <a:r>
              <a:rPr lang="ru-RU" b="1" dirty="0" smtClean="0">
                <a:solidFill>
                  <a:srgbClr val="5B9BD5">
                    <a:lumMod val="50000"/>
                  </a:srgbClr>
                </a:solidFill>
              </a:rPr>
              <a:t>3 эксперта </a:t>
            </a:r>
            <a:r>
              <a:rPr lang="ru-RU" b="1" dirty="0">
                <a:solidFill>
                  <a:srgbClr val="5B9BD5">
                    <a:lumMod val="50000"/>
                  </a:srgbClr>
                </a:solidFill>
              </a:rPr>
              <a:t>МК –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СОШ № </a:t>
            </a:r>
            <a:r>
              <a:rPr lang="ru-RU" sz="2800" b="1" dirty="0" smtClean="0">
                <a:solidFill>
                  <a:srgbClr val="C00000"/>
                </a:solidFill>
              </a:rPr>
              <a:t>3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5" name="Овал 4"/>
          <p:cNvSpPr/>
          <p:nvPr/>
        </p:nvSpPr>
        <p:spPr>
          <a:xfrm>
            <a:off x="5091816" y="4833255"/>
            <a:ext cx="2673531" cy="1297577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b="1" dirty="0">
                <a:solidFill>
                  <a:srgbClr val="5B9BD5">
                    <a:lumMod val="50000"/>
                  </a:srgbClr>
                </a:solidFill>
              </a:rPr>
              <a:t>Место работы </a:t>
            </a:r>
            <a:endParaRPr lang="ru-RU" b="1" dirty="0" smtClean="0">
              <a:solidFill>
                <a:srgbClr val="5B9BD5">
                  <a:lumMod val="50000"/>
                </a:srgbClr>
              </a:solidFill>
            </a:endParaRPr>
          </a:p>
          <a:p>
            <a:pPr algn="ctr"/>
            <a:r>
              <a:rPr lang="ru-RU" b="1" dirty="0" smtClean="0">
                <a:solidFill>
                  <a:srgbClr val="5B9BD5">
                    <a:lumMod val="50000"/>
                  </a:srgbClr>
                </a:solidFill>
              </a:rPr>
              <a:t>3 эксперта </a:t>
            </a:r>
            <a:r>
              <a:rPr lang="ru-RU" b="1" dirty="0">
                <a:solidFill>
                  <a:srgbClr val="5B9BD5">
                    <a:lumMod val="50000"/>
                  </a:srgbClr>
                </a:solidFill>
              </a:rPr>
              <a:t>МК – </a:t>
            </a:r>
          </a:p>
          <a:p>
            <a:pPr algn="ctr"/>
            <a:r>
              <a:rPr lang="ru-RU" sz="2800" b="1" dirty="0">
                <a:solidFill>
                  <a:srgbClr val="C00000"/>
                </a:solidFill>
              </a:rPr>
              <a:t>СОШ № </a:t>
            </a:r>
            <a:r>
              <a:rPr lang="ru-RU" sz="2800" b="1" dirty="0" smtClean="0">
                <a:solidFill>
                  <a:srgbClr val="C00000"/>
                </a:solidFill>
              </a:rPr>
              <a:t>16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8" name="Стрелка вниз 7"/>
          <p:cNvSpPr/>
          <p:nvPr/>
        </p:nvSpPr>
        <p:spPr>
          <a:xfrm rot="3071092">
            <a:off x="2743200" y="3143794"/>
            <a:ext cx="338075" cy="52251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9" name="Стрелка вниз 8"/>
          <p:cNvSpPr/>
          <p:nvPr/>
        </p:nvSpPr>
        <p:spPr>
          <a:xfrm rot="1000282">
            <a:off x="3746656" y="3505172"/>
            <a:ext cx="461554" cy="1257145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2" name="Стрелка вниз 71"/>
          <p:cNvSpPr/>
          <p:nvPr/>
        </p:nvSpPr>
        <p:spPr>
          <a:xfrm rot="21100761">
            <a:off x="6208611" y="3589319"/>
            <a:ext cx="461554" cy="1174384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6" name="Стрелка вниз 75"/>
          <p:cNvSpPr/>
          <p:nvPr/>
        </p:nvSpPr>
        <p:spPr>
          <a:xfrm rot="19811876">
            <a:off x="8457640" y="2964536"/>
            <a:ext cx="461554" cy="1174974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prstClr val="white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8098387" y="4042070"/>
            <a:ext cx="3939693" cy="183750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prstClr val="white"/>
                </a:solidFill>
              </a:rPr>
              <a:t>Место работы </a:t>
            </a:r>
            <a:r>
              <a:rPr lang="ru-RU" sz="2800" b="1" dirty="0" smtClean="0">
                <a:solidFill>
                  <a:prstClr val="white"/>
                </a:solidFill>
              </a:rPr>
              <a:t>комиссии</a:t>
            </a:r>
            <a:endParaRPr lang="ru-RU" sz="2800" b="1" dirty="0">
              <a:solidFill>
                <a:prstClr val="white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03702489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Прямоугольник 5"/>
          <p:cNvSpPr/>
          <p:nvPr/>
        </p:nvSpPr>
        <p:spPr>
          <a:xfrm>
            <a:off x="414396" y="201511"/>
            <a:ext cx="1063818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 eaLnBrk="0" fontAlgn="base" hangingPunct="0">
              <a:spcBef>
                <a:spcPct val="0"/>
              </a:spcBef>
              <a:spcAft>
                <a:spcPct val="0"/>
              </a:spcAft>
            </a:pPr>
            <a:r>
              <a:rPr lang="ru-RU" sz="2800" b="1" dirty="0">
                <a:solidFill>
                  <a:srgbClr val="5F5F5F"/>
                </a:solidFill>
              </a:rPr>
              <a:t>О </a:t>
            </a:r>
            <a:r>
              <a:rPr lang="ru-RU" sz="2800" b="1" dirty="0" smtClean="0">
                <a:solidFill>
                  <a:srgbClr val="5F5F5F"/>
                </a:solidFill>
              </a:rPr>
              <a:t>работе комиссии по проверке итогового </a:t>
            </a:r>
            <a:r>
              <a:rPr lang="ru-RU" sz="2800" b="1" dirty="0">
                <a:solidFill>
                  <a:srgbClr val="5F5F5F"/>
                </a:solidFill>
              </a:rPr>
              <a:t>сочинения (изложения)</a:t>
            </a:r>
            <a:endParaRPr lang="en-US" sz="2800" b="1" dirty="0" smtClean="0">
              <a:solidFill>
                <a:srgbClr val="5F5F5F"/>
              </a:solidFill>
            </a:endParaRPr>
          </a:p>
        </p:txBody>
      </p:sp>
      <p:grpSp>
        <p:nvGrpSpPr>
          <p:cNvPr id="23" name="Группа 22"/>
          <p:cNvGrpSpPr/>
          <p:nvPr/>
        </p:nvGrpSpPr>
        <p:grpSpPr>
          <a:xfrm flipV="1">
            <a:off x="0" y="910014"/>
            <a:ext cx="8164512" cy="99169"/>
            <a:chOff x="1" y="4450235"/>
            <a:chExt cx="15983746" cy="135580"/>
          </a:xfrm>
        </p:grpSpPr>
        <p:sp>
          <p:nvSpPr>
            <p:cNvPr id="24" name="Google Shape;11;p2"/>
            <p:cNvSpPr/>
            <p:nvPr/>
          </p:nvSpPr>
          <p:spPr>
            <a:xfrm>
              <a:off x="12857953" y="4450235"/>
              <a:ext cx="1562897" cy="135580"/>
            </a:xfrm>
            <a:prstGeom prst="rect">
              <a:avLst/>
            </a:prstGeom>
            <a:solidFill>
              <a:srgbClr val="F9502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p:sp>
          <p:nvSpPr>
            <p:cNvPr id="25" name="Google Shape;12;p2"/>
            <p:cNvSpPr/>
            <p:nvPr/>
          </p:nvSpPr>
          <p:spPr>
            <a:xfrm>
              <a:off x="14420850" y="4450235"/>
              <a:ext cx="1562897" cy="135580"/>
            </a:xfrm>
            <a:prstGeom prst="rect">
              <a:avLst/>
            </a:prstGeom>
            <a:solidFill>
              <a:srgbClr val="05B48E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p:sp>
          <p:nvSpPr>
            <p:cNvPr id="26" name="Google Shape;13;p2"/>
            <p:cNvSpPr/>
            <p:nvPr/>
          </p:nvSpPr>
          <p:spPr>
            <a:xfrm>
              <a:off x="1" y="4450235"/>
              <a:ext cx="1562897" cy="135580"/>
            </a:xfrm>
            <a:prstGeom prst="rect">
              <a:avLst/>
            </a:prstGeom>
            <a:solidFill>
              <a:srgbClr val="3A9DB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  <p:sp>
          <p:nvSpPr>
            <p:cNvPr id="27" name="Google Shape;14;p2"/>
            <p:cNvSpPr/>
            <p:nvPr/>
          </p:nvSpPr>
          <p:spPr>
            <a:xfrm>
              <a:off x="1562086" y="4450235"/>
              <a:ext cx="11295604" cy="135580"/>
            </a:xfrm>
            <a:prstGeom prst="rect">
              <a:avLst/>
            </a:prstGeom>
            <a:solidFill>
              <a:srgbClr val="065889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endParaRPr sz="1400">
                <a:solidFill>
                  <a:prstClr val="black"/>
                </a:solidFill>
              </a:endParaRPr>
            </a:p>
          </p:txBody>
        </p:sp>
      </p:grpSp>
      <p:sp>
        <p:nvSpPr>
          <p:cNvPr id="71" name="TextBox 5"/>
          <p:cNvSpPr txBox="1"/>
          <p:nvPr/>
        </p:nvSpPr>
        <p:spPr>
          <a:xfrm>
            <a:off x="909336" y="1145214"/>
            <a:ext cx="400173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lvl1pPr marL="0" indent="0">
              <a:defRPr sz="1100"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800" b="1" dirty="0" smtClean="0">
                <a:solidFill>
                  <a:prstClr val="white"/>
                </a:solidFill>
              </a:rPr>
              <a:t>Локальные акты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74" name="Пятиугольник 73"/>
          <p:cNvSpPr/>
          <p:nvPr/>
        </p:nvSpPr>
        <p:spPr>
          <a:xfrm rot="5400000">
            <a:off x="5205087" y="-2561178"/>
            <a:ext cx="1056807" cy="8428872"/>
          </a:xfrm>
          <a:prstGeom prst="homePlate">
            <a:avLst/>
          </a:prstGeom>
          <a:solidFill>
            <a:srgbClr val="06588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vert270"/>
          <a:lstStyle>
            <a:lvl1pPr marL="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indent="0">
              <a:defRPr sz="11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(</a:t>
            </a:r>
            <a:r>
              <a:rPr lang="ru-RU" sz="2400" b="1" dirty="0" smtClean="0">
                <a:solidFill>
                  <a:prstClr val="white"/>
                </a:solidFill>
              </a:rPr>
              <a:t>вариант </a:t>
            </a:r>
            <a:r>
              <a:rPr lang="ru-RU" sz="2400" b="1" dirty="0">
                <a:solidFill>
                  <a:prstClr val="white"/>
                </a:solidFill>
              </a:rPr>
              <a:t>3</a:t>
            </a:r>
            <a:r>
              <a:rPr lang="ru-RU" sz="2400" b="1" dirty="0" smtClean="0">
                <a:solidFill>
                  <a:prstClr val="white"/>
                </a:solidFill>
              </a:rPr>
              <a:t>) 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2" name="Овал 1"/>
          <p:cNvSpPr/>
          <p:nvPr/>
        </p:nvSpPr>
        <p:spPr>
          <a:xfrm>
            <a:off x="3081275" y="2281880"/>
            <a:ext cx="5304430" cy="152376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400" b="1" dirty="0" smtClean="0">
                <a:solidFill>
                  <a:prstClr val="white"/>
                </a:solidFill>
              </a:rPr>
              <a:t>Муниципальная комиссия по проверке и оцениванию ИС</a:t>
            </a:r>
            <a:endParaRPr lang="ru-RU" sz="2400" b="1" dirty="0">
              <a:solidFill>
                <a:prstClr val="white"/>
              </a:solidFill>
            </a:endParaRPr>
          </a:p>
        </p:txBody>
      </p:sp>
      <p:sp>
        <p:nvSpPr>
          <p:cNvPr id="77" name="Овал 76"/>
          <p:cNvSpPr/>
          <p:nvPr/>
        </p:nvSpPr>
        <p:spPr>
          <a:xfrm>
            <a:off x="1828800" y="4695402"/>
            <a:ext cx="8203473" cy="182009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2800" b="1" dirty="0" smtClean="0">
                <a:solidFill>
                  <a:srgbClr val="C00000"/>
                </a:solidFill>
              </a:rPr>
              <a:t>Мест</a:t>
            </a:r>
            <a:r>
              <a:rPr lang="ru-RU" sz="2800" b="1" dirty="0">
                <a:solidFill>
                  <a:srgbClr val="C00000"/>
                </a:solidFill>
              </a:rPr>
              <a:t>о</a:t>
            </a:r>
            <a:r>
              <a:rPr lang="ru-RU" sz="2800" b="1" dirty="0" smtClean="0">
                <a:solidFill>
                  <a:prstClr val="white"/>
                </a:solidFill>
              </a:rPr>
              <a:t> (одно) работы комиссии по проверке и оцениванию ИС</a:t>
            </a:r>
            <a:endParaRPr lang="ru-RU" sz="2800" b="1" dirty="0">
              <a:solidFill>
                <a:prstClr val="white"/>
              </a:solidFill>
            </a:endParaRPr>
          </a:p>
        </p:txBody>
      </p:sp>
      <p:sp>
        <p:nvSpPr>
          <p:cNvPr id="10" name="Стрелка вниз 9"/>
          <p:cNvSpPr/>
          <p:nvPr/>
        </p:nvSpPr>
        <p:spPr>
          <a:xfrm>
            <a:off x="5280419" y="3885505"/>
            <a:ext cx="1031399" cy="730038"/>
          </a:xfrm>
          <a:prstGeom prst="downArrow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068836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0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11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2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3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4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5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6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7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8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ppt/theme/themeOverride9.xml><?xml version="1.0" encoding="utf-8"?>
<a:themeOverride xmlns:a="http://schemas.openxmlformats.org/drawingml/2006/main">
  <a:clrScheme name="Стандартная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4130</TotalTime>
  <Words>865</Words>
  <Application>Microsoft Office PowerPoint</Application>
  <PresentationFormat>Широкоэкранный</PresentationFormat>
  <Paragraphs>156</Paragraphs>
  <Slides>12</Slides>
  <Notes>12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12</vt:i4>
      </vt:variant>
    </vt:vector>
  </HeadingPairs>
  <TitlesOfParts>
    <vt:vector size="19" baseType="lpstr">
      <vt:lpstr>Arial</vt:lpstr>
      <vt:lpstr>Calibri</vt:lpstr>
      <vt:lpstr>Calibri Light</vt:lpstr>
      <vt:lpstr>Constantia</vt:lpstr>
      <vt:lpstr>Times New Roman</vt:lpstr>
      <vt:lpstr>Wingdings</vt:lpstr>
      <vt:lpstr>Тема Office</vt:lpstr>
      <vt:lpstr>О подготовке к проведению итогового сочинения (изложения) 2 декабря 2020 г.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Сторчак Ольга Анатольевна</dc:creator>
  <cp:lastModifiedBy>Гардымова Руженна Анатольевна</cp:lastModifiedBy>
  <cp:revision>364</cp:revision>
  <cp:lastPrinted>2020-10-29T10:54:39Z</cp:lastPrinted>
  <dcterms:created xsi:type="dcterms:W3CDTF">2019-06-11T06:39:40Z</dcterms:created>
  <dcterms:modified xsi:type="dcterms:W3CDTF">2020-11-16T09:40:22Z</dcterms:modified>
</cp:coreProperties>
</file>